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91" r:id="rId3"/>
    <p:sldId id="258" r:id="rId4"/>
    <p:sldId id="275" r:id="rId5"/>
    <p:sldId id="265" r:id="rId6"/>
    <p:sldId id="262" r:id="rId7"/>
    <p:sldId id="290" r:id="rId8"/>
    <p:sldId id="289" r:id="rId9"/>
    <p:sldId id="263" r:id="rId10"/>
    <p:sldId id="264" r:id="rId11"/>
    <p:sldId id="266" r:id="rId12"/>
    <p:sldId id="281" r:id="rId13"/>
    <p:sldId id="283" r:id="rId14"/>
    <p:sldId id="284" r:id="rId15"/>
    <p:sldId id="272" r:id="rId16"/>
    <p:sldId id="271" r:id="rId17"/>
    <p:sldId id="270" r:id="rId18"/>
    <p:sldId id="259" r:id="rId19"/>
    <p:sldId id="260" r:id="rId20"/>
    <p:sldId id="261" r:id="rId21"/>
    <p:sldId id="268" r:id="rId22"/>
    <p:sldId id="267" r:id="rId23"/>
    <p:sldId id="285" r:id="rId24"/>
    <p:sldId id="274" r:id="rId25"/>
    <p:sldId id="273" r:id="rId26"/>
    <p:sldId id="276" r:id="rId27"/>
    <p:sldId id="278" r:id="rId28"/>
    <p:sldId id="279" r:id="rId29"/>
    <p:sldId id="282" r:id="rId30"/>
    <p:sldId id="287" r:id="rId31"/>
    <p:sldId id="293"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4" autoAdjust="0"/>
  </p:normalViewPr>
  <p:slideViewPr>
    <p:cSldViewPr snapToObjects="1">
      <p:cViewPr>
        <p:scale>
          <a:sx n="100" d="100"/>
          <a:sy n="100" d="100"/>
        </p:scale>
        <p:origin x="-1860"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4943D-5585-425E-A098-70CF3FC2305E}" type="datetimeFigureOut">
              <a:rPr lang="en-US" smtClean="0"/>
              <a:t>5/18/2013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6D31B-F89D-4419-8301-237D28CC4455}" type="slidenum">
              <a:rPr lang="en-US" smtClean="0"/>
              <a:t>‹#›</a:t>
            </a:fld>
            <a:endParaRPr lang="en-US"/>
          </a:p>
        </p:txBody>
      </p:sp>
    </p:spTree>
    <p:extLst>
      <p:ext uri="{BB962C8B-B14F-4D97-AF65-F5344CB8AC3E}">
        <p14:creationId xmlns:p14="http://schemas.microsoft.com/office/powerpoint/2010/main" val="272890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Times New Roman" pitchFamily="18" charset="0"/>
                <a:cs typeface="Times New Roman" pitchFamily="18" charset="0"/>
              </a:rPr>
              <a:t>This presentation</a:t>
            </a:r>
            <a:r>
              <a:rPr lang="en-US" baseline="0" dirty="0" smtClean="0">
                <a:latin typeface="Times New Roman" pitchFamily="18" charset="0"/>
                <a:cs typeface="Times New Roman" pitchFamily="18" charset="0"/>
              </a:rPr>
              <a:t> proceeds roughly from north to south, beginning with Mount Hermon and concluding with the Jordan River south of the Sea of Galilee. The images and annotations are a representative sample of the 1,100 images in the </a:t>
            </a:r>
            <a:r>
              <a:rPr lang="en-US" i="1" baseline="0" dirty="0" smtClean="0">
                <a:latin typeface="Times New Roman" pitchFamily="18" charset="0"/>
                <a:cs typeface="Times New Roman" pitchFamily="18" charset="0"/>
              </a:rPr>
              <a:t>Galilee and the North </a:t>
            </a:r>
            <a:r>
              <a:rPr lang="en-US" baseline="0" dirty="0" smtClean="0">
                <a:latin typeface="Times New Roman" pitchFamily="18" charset="0"/>
                <a:cs typeface="Times New Roman" pitchFamily="18" charset="0"/>
              </a:rPr>
              <a:t>volume of the </a:t>
            </a:r>
            <a:r>
              <a:rPr lang="en-US" i="1" baseline="0" dirty="0" smtClean="0">
                <a:latin typeface="Times New Roman" pitchFamily="18" charset="0"/>
                <a:cs typeface="Times New Roman" pitchFamily="18" charset="0"/>
              </a:rPr>
              <a:t>Pictorial </a:t>
            </a:r>
            <a:r>
              <a:rPr lang="en-US" i="1" dirty="0" smtClean="0">
                <a:latin typeface="Times New Roman" pitchFamily="18" charset="0"/>
                <a:cs typeface="Times New Roman" pitchFamily="18" charset="0"/>
              </a:rPr>
              <a:t>Library </a:t>
            </a:r>
            <a:r>
              <a:rPr lang="en-US" i="1" dirty="0">
                <a:latin typeface="Times New Roman" pitchFamily="18" charset="0"/>
                <a:cs typeface="Times New Roman" pitchFamily="18" charset="0"/>
              </a:rPr>
              <a:t>of Bible </a:t>
            </a:r>
            <a:r>
              <a:rPr lang="en-US" i="1" dirty="0" smtClean="0">
                <a:latin typeface="Times New Roman" pitchFamily="18" charset="0"/>
                <a:cs typeface="Times New Roman" pitchFamily="18" charset="0"/>
              </a:rPr>
              <a:t>Lands. </a:t>
            </a:r>
          </a:p>
          <a:p>
            <a:pPr eaLnBrk="1" hangingPunct="1">
              <a:defRPr/>
            </a:pPr>
            <a:endParaRPr lang="en-US" dirty="0" smtClean="0">
              <a:latin typeface="Times New Roman" pitchFamily="18" charset="0"/>
              <a:cs typeface="Times New Roman" pitchFamily="18" charset="0"/>
            </a:endParaRPr>
          </a:p>
          <a:p>
            <a:r>
              <a:rPr lang="en-US" dirty="0" smtClean="0"/>
              <a:t>This</a:t>
            </a:r>
            <a:r>
              <a:rPr lang="en-US" baseline="0" dirty="0" smtClean="0"/>
              <a:t> presentation, including its maps and photographs, are copyrighted by Todd Bolen. Permission to use is granted for personal and educational purposes. Commercial use or re-distribution requires written permission.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p:spPr>
        <p:txBody>
          <a:bodyPr/>
          <a:lstStyle/>
          <a:p>
            <a:r>
              <a:rPr lang="en-US" dirty="0" smtClean="0">
                <a:latin typeface="Times New Roman" pitchFamily="18" charset="0"/>
              </a:rPr>
              <a:t>tbs112040011</a:t>
            </a:r>
          </a:p>
        </p:txBody>
      </p:sp>
      <p:sp>
        <p:nvSpPr>
          <p:cNvPr id="35843" name="Slide Number Placeholder 3"/>
          <p:cNvSpPr>
            <a:spLocks noGrp="1"/>
          </p:cNvSpPr>
          <p:nvPr>
            <p:ph type="sldNum" sz="quarter" idx="5"/>
          </p:nvPr>
        </p:nvSpPr>
        <p:spPr>
          <a:noFill/>
          <a:ln>
            <a:miter lim="800000"/>
            <a:headEnd/>
            <a:tailEnd/>
          </a:ln>
        </p:spPr>
        <p:txBody>
          <a:bodyPr/>
          <a:lstStyle/>
          <a:p>
            <a:fld id="{6AE6165A-0D5D-4245-BAD9-AB1BE4AB756B}" type="slidenum">
              <a:rPr lang="en-US" smtClean="0">
                <a:latin typeface="Times New Roman" pitchFamily="18" charset="0"/>
                <a:cs typeface="Arial" charset="0"/>
              </a:rPr>
              <a:pPr/>
              <a:t>10</a:t>
            </a:fld>
            <a:endParaRPr lang="en-US" smtClean="0">
              <a:latin typeface="Times New Roman" pitchFamily="18"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South of the Huleh Basin, the Jordan River flows 7.5 miles (12 </a:t>
            </a:r>
            <a:r>
              <a:rPr lang="en-US" dirty="0" smtClean="0"/>
              <a:t>km) </a:t>
            </a:r>
            <a:r>
              <a:rPr lang="en-US" dirty="0" smtClean="0"/>
              <a:t>through a gorge that, in some places, reaches a depth of up to 1,000 feet (300 m).</a:t>
            </a:r>
          </a:p>
          <a:p>
            <a:pPr>
              <a:spcBef>
                <a:spcPct val="0"/>
              </a:spcBef>
            </a:pPr>
            <a:endParaRPr lang="en-US" dirty="0" smtClean="0"/>
          </a:p>
          <a:p>
            <a:pPr>
              <a:spcBef>
                <a:spcPct val="0"/>
              </a:spcBef>
            </a:pPr>
            <a:r>
              <a:rPr lang="en-US" dirty="0" smtClean="0"/>
              <a:t>tb032807034</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66A3E-774F-4D0B-AE19-39105DA7B183}"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42891899-5488-400B-B660-1DF3C8022049}" type="slidenum">
              <a:rPr lang="en-US" smtClean="0">
                <a:latin typeface="Times New Roman" pitchFamily="18" charset="0"/>
                <a:cs typeface="Arial" charset="0"/>
              </a:rPr>
              <a:pPr/>
              <a:t>12</a:t>
            </a:fld>
            <a:endParaRPr lang="en-US" smtClean="0">
              <a:latin typeface="Times New Roman" pitchFamily="18" charset="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marR="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34" charset="-128"/>
              </a:rPr>
              <a:t>Situated on the main sea and land route in ancient times, Ptolemais/Acco served as the main port of the region until Caesarea was built. It was at this site that Herod the Great received Augustus Caesar, since Caesarea had not yet been completed.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tb122100210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65571" name="Notes Placeholder 2"/>
          <p:cNvSpPr>
            <a:spLocks noGrp="1"/>
          </p:cNvSpPr>
          <p:nvPr>
            <p:ph type="body" idx="1"/>
          </p:nvPr>
        </p:nvSpPr>
        <p:spPr>
          <a:ln/>
          <a:extLst/>
        </p:spPr>
        <p:txBody>
          <a:bodyPr wrap="square" numCol="1" anchor="t" anchorCtr="0" compatLnSpc="1">
            <a:prstTxWarp prst="textNoShape">
              <a:avLst/>
            </a:prstTxWarp>
          </a:bodyPr>
          <a:lstStyle/>
          <a:p>
            <a:pPr marL="228600" indent="-228600" eaLnBrk="1" hangingPunct="1">
              <a:spcBef>
                <a:spcPct val="0"/>
              </a:spcBef>
            </a:pPr>
            <a:r>
              <a:rPr lang="en-US" b="1" dirty="0" smtClean="0"/>
              <a:t>Brief History of Gamla</a:t>
            </a:r>
          </a:p>
          <a:p>
            <a:pPr marL="228600" indent="-228600" eaLnBrk="1" hangingPunct="1">
              <a:spcBef>
                <a:spcPct val="0"/>
              </a:spcBef>
              <a:buFontTx/>
              <a:buAutoNum type="arabicPeriod"/>
            </a:pPr>
            <a:r>
              <a:rPr lang="en-US" dirty="0" smtClean="0"/>
              <a:t>In Early Bronze I-II (3000-2500 BC), the city was settled and fortified.</a:t>
            </a:r>
          </a:p>
          <a:p>
            <a:pPr marL="228600" indent="-228600" eaLnBrk="1" hangingPunct="1">
              <a:spcBef>
                <a:spcPct val="0"/>
              </a:spcBef>
              <a:buFontTx/>
              <a:buAutoNum type="arabicPeriod"/>
            </a:pPr>
            <a:r>
              <a:rPr lang="en-US" dirty="0" smtClean="0"/>
              <a:t>Gamla was resettled during the Hellenistic period by exiles returning from Babylon.</a:t>
            </a:r>
          </a:p>
          <a:p>
            <a:pPr marL="228600" indent="-228600" eaLnBrk="1" hangingPunct="1">
              <a:spcBef>
                <a:spcPct val="0"/>
              </a:spcBef>
              <a:buFontTx/>
              <a:buAutoNum type="arabicPeriod"/>
            </a:pPr>
            <a:r>
              <a:rPr lang="en-US" dirty="0" smtClean="0"/>
              <a:t>Herod the Great settled Jews at Gamla in his effort to populate the borders of his kingdom.</a:t>
            </a:r>
          </a:p>
          <a:p>
            <a:pPr marL="228600" indent="-228600" eaLnBrk="1" hangingPunct="1">
              <a:spcBef>
                <a:spcPct val="0"/>
              </a:spcBef>
              <a:buFontTx/>
              <a:buAutoNum type="arabicPeriod"/>
            </a:pPr>
            <a:r>
              <a:rPr lang="en-US" dirty="0" smtClean="0"/>
              <a:t>Josephus speaks of the city as being on top of a steep hill surrounded by cliffs and approachable only by a single path. This same path is in use today.</a:t>
            </a:r>
          </a:p>
          <a:p>
            <a:pPr marL="228600" indent="-228600" eaLnBrk="1" hangingPunct="1">
              <a:spcBef>
                <a:spcPct val="0"/>
              </a:spcBef>
              <a:buFontTx/>
              <a:buAutoNum type="arabicPeriod"/>
            </a:pPr>
            <a:r>
              <a:rPr lang="en-US" dirty="0" smtClean="0"/>
              <a:t>Jewish rebels fortified the eastern part of the city beginning in AD 66.</a:t>
            </a:r>
          </a:p>
          <a:p>
            <a:pPr marL="228600" indent="-228600" eaLnBrk="1" hangingPunct="1">
              <a:spcBef>
                <a:spcPct val="0"/>
              </a:spcBef>
              <a:buFontTx/>
              <a:buAutoNum type="arabicPeriod"/>
            </a:pPr>
            <a:r>
              <a:rPr lang="en-US" dirty="0" smtClean="0"/>
              <a:t>King Herod Agrippa II attacked the city, but after seven months of unsuccessful siege, he withdrew his forces. </a:t>
            </a:r>
          </a:p>
          <a:p>
            <a:pPr marL="228600" indent="-228600" eaLnBrk="1" hangingPunct="1">
              <a:spcBef>
                <a:spcPct val="0"/>
              </a:spcBef>
              <a:buFontTx/>
              <a:buAutoNum type="arabicPeriod"/>
            </a:pPr>
            <a:r>
              <a:rPr lang="en-US" dirty="0" smtClean="0"/>
              <a:t>Vespasian, the future emperor of Rome, attacked the city with three legions and some auxiliary forces, and after a month, penetrated the city. The defenders, however, turned that brief victory around and stood their ground, killing many of the attackers. A few days later, a second breakthrough was made and the Romans succeeded in capturing the city. Josephus reports that the Roman victory cost 9,000 Jewish lives.</a:t>
            </a:r>
          </a:p>
          <a:p>
            <a:pPr marL="228600" indent="-228600" eaLnBrk="1" hangingPunct="1">
              <a:spcBef>
                <a:spcPct val="0"/>
              </a:spcBef>
            </a:pPr>
            <a:endParaRPr lang="en-US" dirty="0" smtClean="0"/>
          </a:p>
          <a:p>
            <a:pPr marL="228600" indent="-228600" eaLnBrk="1" hangingPunct="1">
              <a:spcBef>
                <a:spcPct val="0"/>
              </a:spcBef>
            </a:pPr>
            <a:r>
              <a:rPr lang="en-US" dirty="0" smtClean="0"/>
              <a:t>tb032705332</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144591-C18B-4863-BAF0-BA3D0CDDEA34}" type="slidenum">
              <a:rPr lang="en-US" smtClean="0"/>
              <a:pPr fontAlgn="base">
                <a:spcBef>
                  <a:spcPct val="0"/>
                </a:spcBef>
                <a:spcAft>
                  <a:spcPct val="0"/>
                </a:spcAft>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tb032705332</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1ECD69-6785-4F16-8436-97791DA3FD67}" type="slidenum">
              <a:rPr lang="en-US" smtClean="0"/>
              <a:pPr fontAlgn="base">
                <a:spcBef>
                  <a:spcPct val="0"/>
                </a:spcBef>
                <a:spcAft>
                  <a:spcPct val="0"/>
                </a:spcAft>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AFF1DA16-8CBC-4033-8102-0396178E5CE8}" type="slidenum">
              <a:rPr lang="en-US" smtClean="0">
                <a:latin typeface="Times New Roman" pitchFamily="18" charset="0"/>
                <a:cs typeface="Arial" charset="0"/>
              </a:rPr>
              <a:pPr/>
              <a:t>15</a:t>
            </a:fld>
            <a:endParaRPr lang="en-US" smtClean="0">
              <a:latin typeface="Times New Roman" pitchFamily="18" charset="0"/>
              <a:cs typeface="Arial"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228600" indent="-228600" eaLnBrk="1" hangingPunct="1"/>
            <a:r>
              <a:rPr lang="en-US" b="1" dirty="0" smtClean="0">
                <a:latin typeface="Times New Roman" pitchFamily="18" charset="0"/>
              </a:rPr>
              <a:t>The Level of the Lake</a:t>
            </a:r>
          </a:p>
          <a:p>
            <a:pPr marL="228600" indent="-228600" eaLnBrk="1" hangingPunct="1">
              <a:buFontTx/>
              <a:buAutoNum type="arabicPeriod"/>
            </a:pPr>
            <a:r>
              <a:rPr lang="en-US" dirty="0" smtClean="0">
                <a:latin typeface="Times New Roman" pitchFamily="18" charset="0"/>
              </a:rPr>
              <a:t>The water level is higher today than it was in the 1st century AD. This can be observed from the level of the ancient harbors that are mostly under water today.</a:t>
            </a:r>
          </a:p>
          <a:p>
            <a:pPr marL="228600" indent="-228600" eaLnBrk="1" hangingPunct="1">
              <a:buFontTx/>
              <a:buAutoNum type="arabicPeriod"/>
            </a:pPr>
            <a:r>
              <a:rPr lang="en-US" dirty="0" smtClean="0">
                <a:latin typeface="Times New Roman" pitchFamily="18" charset="0"/>
              </a:rPr>
              <a:t>The </a:t>
            </a:r>
            <a:r>
              <a:rPr lang="en-US" dirty="0" err="1" smtClean="0">
                <a:latin typeface="Times New Roman" pitchFamily="18" charset="0"/>
              </a:rPr>
              <a:t>Degania</a:t>
            </a:r>
            <a:r>
              <a:rPr lang="en-US" dirty="0" smtClean="0">
                <a:latin typeface="Times New Roman" pitchFamily="18" charset="0"/>
              </a:rPr>
              <a:t> dam was built in 1932 and has controlled the level of lake ever since. When it was constructed, the dam caused the lake to rise several meters.</a:t>
            </a:r>
          </a:p>
          <a:p>
            <a:pPr marL="228600" indent="-228600" eaLnBrk="1" hangingPunct="1">
              <a:buFontTx/>
              <a:buAutoNum type="arabicPeriod"/>
            </a:pPr>
            <a:r>
              <a:rPr lang="en-US" dirty="0" smtClean="0">
                <a:latin typeface="Times New Roman" pitchFamily="18" charset="0"/>
              </a:rPr>
              <a:t>The optimal water level is considered to be 690 feet (208 m) below sea level.</a:t>
            </a:r>
          </a:p>
          <a:p>
            <a:pPr marL="228600" indent="-228600" eaLnBrk="1" hangingPunct="1">
              <a:buFontTx/>
              <a:buAutoNum type="arabicPeriod"/>
            </a:pPr>
            <a:endParaRPr lang="en-US" dirty="0" smtClean="0">
              <a:latin typeface="Times New Roman" pitchFamily="18" charset="0"/>
            </a:endParaRPr>
          </a:p>
          <a:p>
            <a:pPr marL="228600" indent="-228600" eaLnBrk="1" hangingPunct="1"/>
            <a:r>
              <a:rPr lang="en-US" dirty="0" smtClean="0">
                <a:latin typeface="Times New Roman" pitchFamily="18" charset="0"/>
              </a:rPr>
              <a:t>tb041103263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en-US" dirty="0" smtClean="0">
                <a:latin typeface="Times New Roman" pitchFamily="18" charset="0"/>
              </a:rPr>
              <a:t>tb053005508</a:t>
            </a:r>
          </a:p>
        </p:txBody>
      </p:sp>
      <p:sp>
        <p:nvSpPr>
          <p:cNvPr id="66563" name="Slide Number Placeholder 3"/>
          <p:cNvSpPr>
            <a:spLocks noGrp="1"/>
          </p:cNvSpPr>
          <p:nvPr>
            <p:ph type="sldNum" sz="quarter" idx="5"/>
          </p:nvPr>
        </p:nvSpPr>
        <p:spPr>
          <a:noFill/>
        </p:spPr>
        <p:txBody>
          <a:bodyPr/>
          <a:lstStyle/>
          <a:p>
            <a:fld id="{45B5007A-C48A-43F6-A19A-E5BC1C4EB019}" type="slidenum">
              <a:rPr lang="en-US" smtClean="0">
                <a:latin typeface="Times New Roman" pitchFamily="18" charset="0"/>
                <a:cs typeface="Arial" charset="0"/>
              </a:rPr>
              <a:pPr/>
              <a:t>16</a:t>
            </a:fld>
            <a:endParaRPr lang="en-US" smtClean="0">
              <a:latin typeface="Times New Roman" pitchFamily="18"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en-US" dirty="0" smtClean="0">
                <a:latin typeface="Times New Roman" pitchFamily="18" charset="0"/>
              </a:rPr>
              <a:t>tb053005508</a:t>
            </a:r>
          </a:p>
        </p:txBody>
      </p:sp>
      <p:sp>
        <p:nvSpPr>
          <p:cNvPr id="66563" name="Slide Number Placeholder 3"/>
          <p:cNvSpPr>
            <a:spLocks noGrp="1"/>
          </p:cNvSpPr>
          <p:nvPr>
            <p:ph type="sldNum" sz="quarter" idx="5"/>
          </p:nvPr>
        </p:nvSpPr>
        <p:spPr>
          <a:noFill/>
        </p:spPr>
        <p:txBody>
          <a:bodyPr/>
          <a:lstStyle/>
          <a:p>
            <a:fld id="{45B5007A-C48A-43F6-A19A-E5BC1C4EB019}" type="slidenum">
              <a:rPr lang="en-US" smtClean="0">
                <a:latin typeface="Times New Roman" pitchFamily="18" charset="0"/>
                <a:cs typeface="Arial" charset="0"/>
              </a:rPr>
              <a:pPr/>
              <a:t>17</a:t>
            </a:fld>
            <a:endParaRPr lang="en-US" smtClean="0">
              <a:latin typeface="Times New Roman" pitchFamily="18"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8600" indent="-228600" eaLnBrk="1" hangingPunct="1"/>
            <a:r>
              <a:rPr lang="en-US" b="1" dirty="0" smtClean="0">
                <a:latin typeface="Times New Roman" pitchFamily="18" charset="0"/>
              </a:rPr>
              <a:t>Capernaum: Introduction</a:t>
            </a:r>
          </a:p>
          <a:p>
            <a:pPr marL="228600" indent="-228600" eaLnBrk="1" hangingPunct="1">
              <a:buFontTx/>
              <a:buAutoNum type="arabicPeriod"/>
            </a:pPr>
            <a:r>
              <a:rPr lang="en-US" dirty="0" smtClean="0">
                <a:latin typeface="Times New Roman" pitchFamily="18" charset="0"/>
              </a:rPr>
              <a:t>Capernaum’s name comes from the Hebrew </a:t>
            </a:r>
            <a:r>
              <a:rPr lang="en-US" i="1" dirty="0" err="1" smtClean="0">
                <a:latin typeface="Times New Roman" pitchFamily="18" charset="0"/>
              </a:rPr>
              <a:t>Kefar</a:t>
            </a:r>
            <a:r>
              <a:rPr lang="en-US" i="1" dirty="0" smtClean="0">
                <a:latin typeface="Times New Roman" pitchFamily="18" charset="0"/>
              </a:rPr>
              <a:t> Nahum</a:t>
            </a:r>
            <a:r>
              <a:rPr lang="en-US" dirty="0" smtClean="0">
                <a:latin typeface="Times New Roman" pitchFamily="18" charset="0"/>
              </a:rPr>
              <a:t>, meaning “village of Nahum.” The phrase simply became one word in the Greek rendering. It is unknown if the name is a reference to the biblical prophet Nahum, since Capernaum is not mentioned in the Old Testament. </a:t>
            </a:r>
          </a:p>
          <a:p>
            <a:pPr marL="228600" indent="-228600" eaLnBrk="1" hangingPunct="1">
              <a:buFontTx/>
              <a:buAutoNum type="arabicPeriod"/>
            </a:pPr>
            <a:r>
              <a:rPr lang="en-US" dirty="0" smtClean="0">
                <a:latin typeface="Times New Roman" pitchFamily="18" charset="0"/>
              </a:rPr>
              <a:t>The city is located a little over two miles (3</a:t>
            </a:r>
            <a:r>
              <a:rPr lang="en-US" baseline="0" dirty="0" smtClean="0">
                <a:latin typeface="Times New Roman" pitchFamily="18" charset="0"/>
              </a:rPr>
              <a:t> km) </a:t>
            </a:r>
            <a:r>
              <a:rPr lang="en-US" dirty="0" smtClean="0">
                <a:latin typeface="Times New Roman" pitchFamily="18" charset="0"/>
              </a:rPr>
              <a:t>southwest of the spot where the Jordan River enters the Sea of Galilee.</a:t>
            </a:r>
          </a:p>
          <a:p>
            <a:pPr marL="228600" indent="-228600" eaLnBrk="1" hangingPunct="1">
              <a:buFontTx/>
              <a:buAutoNum type="arabicPeriod"/>
            </a:pPr>
            <a:r>
              <a:rPr lang="en-US" dirty="0" smtClean="0">
                <a:latin typeface="Times New Roman" pitchFamily="18" charset="0"/>
              </a:rPr>
              <a:t>The town began in approximately the 2nd century BC and continued until the Arab invasion in the 7th century AD. It was not utterly destroyed, however, but seems to have slowly grown less and less important. By the time of the Crusades, it was nothing but a small hamlet of only a few fishermen’s houses. </a:t>
            </a:r>
          </a:p>
          <a:p>
            <a:pPr marL="228600" indent="-228600" eaLnBrk="1" hangingPunct="1">
              <a:buFontTx/>
              <a:buAutoNum type="arabicPeriod"/>
            </a:pPr>
            <a:r>
              <a:rPr lang="en-US" dirty="0" smtClean="0">
                <a:latin typeface="Times New Roman" pitchFamily="18" charset="0"/>
              </a:rPr>
              <a:t>Two important buildings in Capernaum are mentioned by name in some of the early sources: the house of Peter (later converted into a church), and the synagogue (of dressed stones).</a:t>
            </a:r>
          </a:p>
          <a:p>
            <a:pPr marL="228600" indent="-228600" eaLnBrk="1" hangingPunct="1">
              <a:buFontTx/>
              <a:buAutoNum type="arabicPeriod"/>
            </a:pPr>
            <a:r>
              <a:rPr lang="en-US" dirty="0" smtClean="0">
                <a:latin typeface="Times New Roman" pitchFamily="18" charset="0"/>
              </a:rPr>
              <a:t>Jesus made Capernaum his home during the years of his ministry: “Leaving Nazareth he went and lived in Capernaum” (Matt 4:13, NIV). </a:t>
            </a:r>
          </a:p>
          <a:p>
            <a:pPr marL="228600" indent="-228600" eaLnBrk="1" hangingPunct="1">
              <a:buFontTx/>
              <a:buAutoNum type="arabicPeriod"/>
            </a:pPr>
            <a:r>
              <a:rPr lang="en-US" dirty="0" smtClean="0">
                <a:latin typeface="Times New Roman" pitchFamily="18" charset="0"/>
              </a:rPr>
              <a:t>Peter, Andrew, James, and John were fishermen living in the village. Matthew, the tax collector, also dwelt in Capernaum. </a:t>
            </a:r>
          </a:p>
          <a:p>
            <a:pPr marL="228600" indent="-228600" eaLnBrk="1" hangingPunct="1">
              <a:buFontTx/>
              <a:buAutoNum type="arabicPeriod"/>
            </a:pPr>
            <a:r>
              <a:rPr lang="en-US" dirty="0" smtClean="0">
                <a:latin typeface="Times New Roman" pitchFamily="18" charset="0"/>
              </a:rPr>
              <a:t>Capernaum was one of the three cities cursed by Jesus for its lack of faith.</a:t>
            </a:r>
          </a:p>
          <a:p>
            <a:pPr marL="228600" indent="-228600" eaLnBrk="1" hangingPunct="1"/>
            <a:endParaRPr lang="en-US" dirty="0" smtClean="0">
              <a:latin typeface="Times New Roman" pitchFamily="18" charset="0"/>
            </a:endParaRPr>
          </a:p>
          <a:p>
            <a:pPr marL="228600" indent="-228600" eaLnBrk="1" hangingPunct="1"/>
            <a:r>
              <a:rPr lang="en-US" dirty="0" smtClean="0">
                <a:latin typeface="Times New Roman" pitchFamily="18" charset="0"/>
              </a:rPr>
              <a:t>tbs115200011</a:t>
            </a:r>
          </a:p>
        </p:txBody>
      </p:sp>
      <p:sp>
        <p:nvSpPr>
          <p:cNvPr id="17411" name="Slide Number Placeholder 3"/>
          <p:cNvSpPr>
            <a:spLocks noGrp="1"/>
          </p:cNvSpPr>
          <p:nvPr>
            <p:ph type="sldNum" sz="quarter" idx="5"/>
          </p:nvPr>
        </p:nvSpPr>
        <p:spPr>
          <a:noFill/>
        </p:spPr>
        <p:txBody>
          <a:bodyPr/>
          <a:lstStyle/>
          <a:p>
            <a:fld id="{D27A2655-CC5F-4A45-9BDC-198AAE1555C3}" type="slidenum">
              <a:rPr lang="en-US" smtClean="0">
                <a:latin typeface="Times New Roman" pitchFamily="18" charset="0"/>
                <a:cs typeface="Calibri" pitchFamily="34" charset="0"/>
              </a:rPr>
              <a:pPr/>
              <a:t>18</a:t>
            </a:fld>
            <a:endParaRPr lang="en-US" dirty="0" smtClean="0">
              <a:latin typeface="Times New Roman" pitchFamily="18"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r>
              <a:rPr lang="en-US" dirty="0" smtClean="0">
                <a:latin typeface="Times New Roman" pitchFamily="18" charset="0"/>
              </a:rPr>
              <a:t>tbs115200011</a:t>
            </a:r>
          </a:p>
        </p:txBody>
      </p:sp>
      <p:sp>
        <p:nvSpPr>
          <p:cNvPr id="19459" name="Slide Number Placeholder 3"/>
          <p:cNvSpPr>
            <a:spLocks noGrp="1"/>
          </p:cNvSpPr>
          <p:nvPr>
            <p:ph type="sldNum" sz="quarter" idx="5"/>
          </p:nvPr>
        </p:nvSpPr>
        <p:spPr>
          <a:noFill/>
        </p:spPr>
        <p:txBody>
          <a:bodyPr/>
          <a:lstStyle/>
          <a:p>
            <a:fld id="{BA201A38-37BD-44E9-9CCB-C6C2911A6467}" type="slidenum">
              <a:rPr lang="en-US" smtClean="0">
                <a:latin typeface="Times New Roman" pitchFamily="18" charset="0"/>
                <a:cs typeface="Calibri" pitchFamily="34" charset="0"/>
              </a:rPr>
              <a:pPr/>
              <a:t>19</a:t>
            </a:fld>
            <a:endParaRPr lang="en-US" dirty="0" smtClean="0">
              <a:latin typeface="Times New Roman" pitchFamily="18"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This map is</a:t>
            </a:r>
            <a:r>
              <a:rPr lang="en-US" baseline="0" dirty="0" smtClean="0">
                <a:latin typeface="Times New Roman" pitchFamily="18" charset="0"/>
                <a:cs typeface="Times New Roman" pitchFamily="18" charset="0"/>
              </a:rPr>
              <a:t> intended to help users locate the places which appear in the photographs in this presentation. The map therefore does not represent or label every geographic feature, and the sites are a mixture of modern and ancient place names.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7005601-BA95-C74F-BE6B-25DF91C8849E}"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055"/>
          <p:cNvSpPr>
            <a:spLocks noGrp="1" noChangeArrowheads="1"/>
          </p:cNvSpPr>
          <p:nvPr>
            <p:ph type="sldNum" sz="quarter" idx="5"/>
          </p:nvPr>
        </p:nvSpPr>
        <p:spPr>
          <a:noFill/>
        </p:spPr>
        <p:txBody>
          <a:bodyPr/>
          <a:lstStyle/>
          <a:p>
            <a:fld id="{F27DE6A1-2D4B-4703-93CE-70EE3FDDE7E8}" type="slidenum">
              <a:rPr lang="en-US" smtClean="0">
                <a:latin typeface="Times New Roman" pitchFamily="18" charset="0"/>
                <a:cs typeface="Calibri" pitchFamily="34" charset="0"/>
              </a:rPr>
              <a:pPr/>
              <a:t>20</a:t>
            </a:fld>
            <a:endParaRPr lang="en-US" dirty="0" smtClean="0">
              <a:latin typeface="Times New Roman" pitchFamily="18" charset="0"/>
              <a:cs typeface="Calibri" pitchFamily="34"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Jesus preached the “bread of life” sermon in the synagogue of Capernaum (John 6:16-59). John 6:59 (KJV) “These things said he in the synagogue, as he taught in Capernaum.”</a:t>
            </a:r>
          </a:p>
          <a:p>
            <a:pPr eaLnBrk="1" hangingPunct="1"/>
            <a:endParaRPr lang="en-US" dirty="0" smtClean="0">
              <a:latin typeface="Times New Roman" pitchFamily="18" charset="0"/>
            </a:endParaRPr>
          </a:p>
          <a:p>
            <a:pPr eaLnBrk="1" hangingPunct="1"/>
            <a:r>
              <a:rPr lang="en-US" dirty="0" smtClean="0">
                <a:latin typeface="Times New Roman" pitchFamily="18" charset="0"/>
                <a:ea typeface="Arial" charset="0"/>
                <a:cs typeface="Calibri" pitchFamily="34" charset="0"/>
              </a:rPr>
              <a:t>tb102702014</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solidFill>
                  <a:srgbClr val="000000"/>
                </a:solidFill>
              </a:rPr>
              <a:t>The Cast Net</a:t>
            </a:r>
          </a:p>
          <a:p>
            <a:pPr>
              <a:spcBef>
                <a:spcPct val="0"/>
              </a:spcBef>
            </a:pPr>
            <a:r>
              <a:rPr lang="en-US" dirty="0" smtClean="0">
                <a:solidFill>
                  <a:srgbClr val="000000"/>
                </a:solidFill>
              </a:rPr>
              <a:t>The cast net was a circular net about 18-25 feet (5.5-7.5 m) in diameter. It was thrown by a single fisherman, and lead sinkers that were attached to the edge of the net pulled it down in order to trap the fish. There were two ways to retrieve the net. The fisherman could either dive down into the water and pull the fish out one by one, or the fisherman could gather the edges together and pull the net into the boat or onto the shore. Sometimes a rope was woven around the outside edge of the net, thus allowing the fisherman to retrieve the net by pulling in the rope.</a:t>
            </a:r>
          </a:p>
          <a:p>
            <a:pPr>
              <a:spcBef>
                <a:spcPct val="0"/>
              </a:spcBef>
            </a:pPr>
            <a:endParaRPr lang="en-US" dirty="0" smtClean="0">
              <a:solidFill>
                <a:srgbClr val="000000"/>
              </a:solidFill>
            </a:endParaRPr>
          </a:p>
          <a:p>
            <a:pPr>
              <a:spcBef>
                <a:spcPct val="0"/>
              </a:spcBef>
            </a:pPr>
            <a:r>
              <a:rPr lang="en-US" dirty="0" smtClean="0"/>
              <a:t>tb052604057</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C76BC7-906B-4C84-9DF8-5970022A65DC}"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eaLnBrk="1" hangingPunct="1"/>
            <a:r>
              <a:rPr lang="en-US" dirty="0" smtClean="0">
                <a:latin typeface="Times New Roman" pitchFamily="18" charset="0"/>
              </a:rPr>
              <a:t>Tripartite pillared buildings are known throughout the land of Israel, including at the sites of Hazor, Megiddo, Beersheba, and En </a:t>
            </a:r>
            <a:r>
              <a:rPr lang="en-US" dirty="0" err="1" smtClean="0">
                <a:latin typeface="Times New Roman" pitchFamily="18" charset="0"/>
              </a:rPr>
              <a:t>Gev</a:t>
            </a:r>
            <a:r>
              <a:rPr lang="en-US" dirty="0" smtClean="0">
                <a:latin typeface="Times New Roman" pitchFamily="18" charset="0"/>
              </a:rPr>
              <a:t>. The excavator, </a:t>
            </a:r>
            <a:r>
              <a:rPr lang="en-US" dirty="0" err="1" smtClean="0">
                <a:latin typeface="Times New Roman" pitchFamily="18" charset="0"/>
              </a:rPr>
              <a:t>Kochavi</a:t>
            </a:r>
            <a:r>
              <a:rPr lang="en-US" dirty="0" smtClean="0">
                <a:latin typeface="Times New Roman" pitchFamily="18" charset="0"/>
              </a:rPr>
              <a:t>, has identified at least 35 of these buildings at 12 different sites (</a:t>
            </a:r>
            <a:r>
              <a:rPr lang="en-US" dirty="0" err="1" smtClean="0">
                <a:latin typeface="Times New Roman" pitchFamily="18" charset="0"/>
              </a:rPr>
              <a:t>Kochavi</a:t>
            </a:r>
            <a:r>
              <a:rPr lang="en-US" baseline="0" dirty="0" smtClean="0">
                <a:latin typeface="Times New Roman" pitchFamily="18" charset="0"/>
              </a:rPr>
              <a:t> </a:t>
            </a:r>
            <a:r>
              <a:rPr lang="en-US" dirty="0" smtClean="0">
                <a:latin typeface="Times New Roman" pitchFamily="18" charset="0"/>
              </a:rPr>
              <a:t>1999: 45). While some believe that this was a standard design for a stable building, others think it was used as a storehouse. </a:t>
            </a:r>
            <a:r>
              <a:rPr lang="en-US" dirty="0" err="1" smtClean="0">
                <a:latin typeface="Times New Roman" pitchFamily="18" charset="0"/>
              </a:rPr>
              <a:t>Kochavi</a:t>
            </a:r>
            <a:r>
              <a:rPr lang="en-US" dirty="0" smtClean="0">
                <a:latin typeface="Times New Roman" pitchFamily="18" charset="0"/>
              </a:rPr>
              <a:t> has proposed that they were ancient shopping malls (1999: 44-50).</a:t>
            </a:r>
          </a:p>
          <a:p>
            <a:pPr eaLnBrk="1" hangingPunct="1"/>
            <a:endParaRPr lang="en-US" dirty="0" smtClean="0">
              <a:latin typeface="Times New Roman" pitchFamily="18" charset="0"/>
            </a:endParaRPr>
          </a:p>
          <a:p>
            <a:pPr eaLnBrk="1" hangingPunct="1"/>
            <a:r>
              <a:rPr lang="en-US" dirty="0" smtClean="0">
                <a:latin typeface="Times New Roman" pitchFamily="18" charset="0"/>
              </a:rPr>
              <a:t>The excavators suggest, based upon a similar occupational history, that Tel </a:t>
            </a:r>
            <a:r>
              <a:rPr lang="en-US" dirty="0" err="1" smtClean="0">
                <a:latin typeface="Times New Roman" pitchFamily="18" charset="0"/>
              </a:rPr>
              <a:t>Hadar</a:t>
            </a:r>
            <a:r>
              <a:rPr lang="en-US" dirty="0" smtClean="0">
                <a:latin typeface="Times New Roman" pitchFamily="18" charset="0"/>
              </a:rPr>
              <a:t> was a regional port for Tel </a:t>
            </a:r>
            <a:r>
              <a:rPr lang="en-US" dirty="0" err="1" smtClean="0">
                <a:latin typeface="Times New Roman" pitchFamily="18" charset="0"/>
              </a:rPr>
              <a:t>Chinnereth</a:t>
            </a:r>
            <a:r>
              <a:rPr lang="en-US" dirty="0" smtClean="0">
                <a:latin typeface="Times New Roman" pitchFamily="18" charset="0"/>
              </a:rPr>
              <a:t> on the northwest side of the Sea of Galilee. Grain from Bashan (the Golan Heights) passed through this port on its way to the Mediterranean (</a:t>
            </a:r>
            <a:r>
              <a:rPr lang="en-US" sz="1200" dirty="0" smtClean="0"/>
              <a:t>Yadin and </a:t>
            </a:r>
            <a:r>
              <a:rPr lang="en-US" sz="1200" dirty="0" err="1" smtClean="0"/>
              <a:t>Kochavi</a:t>
            </a:r>
            <a:r>
              <a:rPr lang="en-US" sz="1200" dirty="0" smtClean="0"/>
              <a:t> </a:t>
            </a:r>
            <a:r>
              <a:rPr lang="en-US" dirty="0" smtClean="0">
                <a:latin typeface="Times New Roman" pitchFamily="18" charset="0"/>
              </a:rPr>
              <a:t>2008: 1757).</a:t>
            </a:r>
          </a:p>
          <a:p>
            <a:pPr eaLnBrk="1" hangingPunct="1"/>
            <a:endParaRPr lang="en-US" dirty="0" smtClean="0">
              <a:latin typeface="Times New Roman" pitchFamily="18" charset="0"/>
            </a:endParaRPr>
          </a:p>
          <a:p>
            <a:pPr eaLnBrk="1" hangingPunct="1"/>
            <a:r>
              <a:rPr lang="en-US" dirty="0" smtClean="0">
                <a:latin typeface="Times New Roman" pitchFamily="18" charset="0"/>
              </a:rPr>
              <a:t>tb032805729</a:t>
            </a:r>
          </a:p>
        </p:txBody>
      </p:sp>
      <p:sp>
        <p:nvSpPr>
          <p:cNvPr id="29699" name="Slide Number Placeholder 3"/>
          <p:cNvSpPr>
            <a:spLocks noGrp="1"/>
          </p:cNvSpPr>
          <p:nvPr>
            <p:ph type="sldNum" sz="quarter" idx="5"/>
          </p:nvPr>
        </p:nvSpPr>
        <p:spPr>
          <a:noFill/>
        </p:spPr>
        <p:txBody>
          <a:bodyPr/>
          <a:lstStyle/>
          <a:p>
            <a:fld id="{E5A642B4-F36F-4C7A-A074-94E8E838B2C9}" type="slidenum">
              <a:rPr lang="en-US" smtClean="0">
                <a:latin typeface="Times New Roman" pitchFamily="18" charset="0"/>
                <a:cs typeface="Arial" charset="0"/>
              </a:rPr>
              <a:pPr/>
              <a:t>22</a:t>
            </a:fld>
            <a:endParaRPr lang="en-US" smtClean="0">
              <a:latin typeface="Times New Roman" pitchFamily="18"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Times New Roman" pitchFamily="18" charset="0"/>
              </a:rPr>
              <a:t>Psalm 68:15</a:t>
            </a:r>
            <a:r>
              <a:rPr lang="en-US" sz="1200" u="none" strike="noStrike" kern="1200" dirty="0" smtClean="0">
                <a:solidFill>
                  <a:schemeClr val="tx1"/>
                </a:solidFill>
                <a:effectLst/>
                <a:latin typeface="Times New Roman" pitchFamily="18" charset="0"/>
                <a:ea typeface="+mn-ea"/>
                <a:cs typeface="Times New Roman" pitchFamily="18" charset="0"/>
              </a:rPr>
              <a:t> (NIV) “</a:t>
            </a:r>
            <a:r>
              <a:rPr lang="en-US" sz="1200" kern="1200" dirty="0" smtClean="0">
                <a:solidFill>
                  <a:schemeClr val="tx1"/>
                </a:solidFill>
                <a:effectLst/>
                <a:latin typeface="Times New Roman" pitchFamily="18" charset="0"/>
                <a:ea typeface="+mn-ea"/>
                <a:cs typeface="Times New Roman" pitchFamily="18" charset="0"/>
              </a:rPr>
              <a:t>The mountains of Bashan are majestic mountains; rugged are the mountains of Bashan.</a:t>
            </a:r>
            <a:r>
              <a:rPr lang="en-US" sz="1200" u="none" strike="noStrike" kern="1200" dirty="0" smtClean="0">
                <a:solidFill>
                  <a:schemeClr val="tx1"/>
                </a:solidFill>
                <a:effectLst/>
                <a:latin typeface="Times New Roman" pitchFamily="18" charset="0"/>
                <a:ea typeface="+mn-ea"/>
                <a:cs typeface="Times New Roman" pitchFamily="18" charset="0"/>
              </a:rPr>
              <a:t>”</a:t>
            </a:r>
            <a:r>
              <a:rPr lang="en-US" sz="1200" kern="1200" dirty="0" smtClean="0">
                <a:solidFill>
                  <a:schemeClr val="tx1"/>
                </a:solidFill>
                <a:effectLst/>
                <a:latin typeface="Times New Roman" pitchFamily="18" charset="0"/>
                <a:ea typeface="+mn-ea"/>
                <a:cs typeface="Times New Roman" pitchFamily="18" charset="0"/>
              </a:rPr>
              <a:t> </a:t>
            </a:r>
          </a:p>
          <a:p>
            <a:endParaRPr lang="en-US" smtClean="0"/>
          </a:p>
          <a:p>
            <a:r>
              <a:rPr lang="en-US" smtClean="0"/>
              <a:t>tb110406643</a:t>
            </a:r>
            <a:endParaRPr lang="en-US" dirty="0" smtClean="0"/>
          </a:p>
        </p:txBody>
      </p:sp>
      <p:sp>
        <p:nvSpPr>
          <p:cNvPr id="150531" name="Slide Number Placeholder 3"/>
          <p:cNvSpPr>
            <a:spLocks noGrp="1"/>
          </p:cNvSpPr>
          <p:nvPr>
            <p:ph type="sldNum" sz="quarter" idx="5"/>
          </p:nvPr>
        </p:nvSpPr>
        <p:spPr>
          <a:noFill/>
        </p:spPr>
        <p:txBody>
          <a:bodyPr/>
          <a:lstStyle/>
          <a:p>
            <a:fld id="{4384D05B-11CE-4970-A9B5-CED168B49ECB}" type="slidenum">
              <a:rPr lang="en-US" smtClean="0">
                <a:latin typeface="Times New Roman" pitchFamily="18" charset="0"/>
                <a:cs typeface="Arial" charset="0"/>
              </a:rPr>
              <a:pPr/>
              <a:t>23</a:t>
            </a:fld>
            <a:endParaRPr lang="en-US" smtClean="0">
              <a:latin typeface="Times New Roman" pitchFamily="18"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theater was constructed at the foot of Mount </a:t>
            </a:r>
            <a:r>
              <a:rPr lang="en-US" dirty="0" err="1" smtClean="0"/>
              <a:t>Berenice</a:t>
            </a:r>
            <a:r>
              <a:rPr lang="en-US" dirty="0" smtClean="0"/>
              <a:t>, west of the Cardo. Three phases have been revealed:</a:t>
            </a:r>
          </a:p>
          <a:p>
            <a:pPr>
              <a:spcBef>
                <a:spcPct val="0"/>
              </a:spcBef>
            </a:pPr>
            <a:r>
              <a:rPr lang="en-US" dirty="0" smtClean="0"/>
              <a:t>1: Early Roman (1st century AD)</a:t>
            </a:r>
          </a:p>
          <a:p>
            <a:pPr>
              <a:spcBef>
                <a:spcPct val="0"/>
              </a:spcBef>
            </a:pPr>
            <a:r>
              <a:rPr lang="en-US" dirty="0" smtClean="0"/>
              <a:t>2: Late Roman (2nd century)</a:t>
            </a:r>
          </a:p>
          <a:p>
            <a:pPr>
              <a:spcBef>
                <a:spcPct val="0"/>
              </a:spcBef>
            </a:pPr>
            <a:r>
              <a:rPr lang="en-US" dirty="0" smtClean="0"/>
              <a:t>3: Byzantine (4th century)</a:t>
            </a:r>
          </a:p>
          <a:p>
            <a:pPr>
              <a:spcBef>
                <a:spcPct val="0"/>
              </a:spcBef>
            </a:pPr>
            <a:endParaRPr lang="en-US" dirty="0" smtClean="0"/>
          </a:p>
          <a:p>
            <a:pPr>
              <a:spcBef>
                <a:spcPct val="0"/>
              </a:spcBef>
            </a:pPr>
            <a:r>
              <a:rPr lang="en-US" dirty="0" smtClean="0"/>
              <a:t>tb01141053p</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B685CD-5800-4DD7-9436-CDC3256FB1CA}"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tb040306012</a:t>
            </a:r>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E333B4-B8B7-441B-BB1F-15B3B8F70B06}"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spcBef>
                <a:spcPct val="0"/>
              </a:spcBef>
            </a:pPr>
            <a:r>
              <a:rPr lang="en-US" sz="1200" b="1" dirty="0" smtClean="0"/>
              <a:t>Sepphoris in the Rabbinic Period</a:t>
            </a:r>
          </a:p>
          <a:p>
            <a:pPr marL="228600" indent="-228600" eaLnBrk="1" hangingPunct="1">
              <a:spcBef>
                <a:spcPct val="0"/>
              </a:spcBef>
              <a:buFontTx/>
              <a:buAutoNum type="arabicPeriod"/>
            </a:pPr>
            <a:r>
              <a:rPr lang="en-US" sz="1200" dirty="0" smtClean="0"/>
              <a:t>“The Sanhedrin wandered to ten places of banishment… from Jerusalem to Jabneh, and from Jabneh to </a:t>
            </a:r>
            <a:r>
              <a:rPr lang="en-US" sz="1200" dirty="0" err="1" smtClean="0"/>
              <a:t>Usha</a:t>
            </a:r>
            <a:r>
              <a:rPr lang="en-US" sz="1200" dirty="0" smtClean="0"/>
              <a:t>…and from </a:t>
            </a:r>
            <a:r>
              <a:rPr lang="en-US" sz="1200" dirty="0" err="1" smtClean="0"/>
              <a:t>Usha</a:t>
            </a:r>
            <a:r>
              <a:rPr lang="en-US" sz="1200" dirty="0" smtClean="0"/>
              <a:t> to </a:t>
            </a:r>
            <a:r>
              <a:rPr lang="en-US" sz="1200" dirty="0" err="1" smtClean="0"/>
              <a:t>Shefar’am</a:t>
            </a:r>
            <a:r>
              <a:rPr lang="en-US" sz="1200" dirty="0" smtClean="0"/>
              <a:t>, and from </a:t>
            </a:r>
            <a:r>
              <a:rPr lang="en-US" sz="1200" dirty="0" err="1" smtClean="0"/>
              <a:t>Shefar’am</a:t>
            </a:r>
            <a:r>
              <a:rPr lang="en-US" sz="1200" dirty="0" smtClean="0"/>
              <a:t> to Beth </a:t>
            </a:r>
            <a:r>
              <a:rPr lang="en-US" sz="1200" dirty="0" err="1" smtClean="0"/>
              <a:t>She’arim</a:t>
            </a:r>
            <a:r>
              <a:rPr lang="en-US" sz="1200" dirty="0" smtClean="0"/>
              <a:t>, and from Beth </a:t>
            </a:r>
            <a:r>
              <a:rPr lang="en-US" sz="1200" dirty="0" err="1" smtClean="0"/>
              <a:t>She’arim</a:t>
            </a:r>
            <a:r>
              <a:rPr lang="en-US" sz="1200" dirty="0" smtClean="0"/>
              <a:t> to Sepphoris, and from Sepphoris to Tiberias…” (b. Rosh </a:t>
            </a:r>
            <a:r>
              <a:rPr lang="en-US" sz="1200" dirty="0" err="1" smtClean="0"/>
              <a:t>Hashana</a:t>
            </a:r>
            <a:r>
              <a:rPr lang="en-US" sz="1200" dirty="0" smtClean="0"/>
              <a:t> 31 a, b).</a:t>
            </a:r>
          </a:p>
          <a:p>
            <a:pPr marL="228600" indent="-228600" eaLnBrk="1" hangingPunct="1">
              <a:spcBef>
                <a:spcPct val="0"/>
              </a:spcBef>
              <a:buFontTx/>
              <a:buAutoNum type="arabicPeriod"/>
            </a:pPr>
            <a:r>
              <a:rPr lang="en-US" sz="1200" dirty="0" smtClean="0"/>
              <a:t>When Jewish autonomy was restored to Sepphoris in the 3rd century, Rabbi Judah the Prince and the Sanhedrin moved to the city. Rabbi Judah lived in Sepphoris for 17 years until his death (200-217), and it was in this city that he compiled the Mishnah.</a:t>
            </a:r>
          </a:p>
          <a:p>
            <a:pPr marL="228600" indent="-228600" eaLnBrk="1" hangingPunct="1">
              <a:spcBef>
                <a:spcPct val="0"/>
              </a:spcBef>
              <a:buFontTx/>
              <a:buAutoNum type="arabicPeriod"/>
            </a:pPr>
            <a:r>
              <a:rPr lang="en-US" sz="1200" dirty="0" smtClean="0"/>
              <a:t>Judah the Prince lived and died at Sepphoris. The Talmud, however, says that a burial place was prepared for him at Beth Shearim, and for this reason, Jews wanted to be buried there. A mausoleum located northwest of the hill of Sepphoris, however, is traditionally known as the tomb of Rabbi Judah the Prince.</a:t>
            </a:r>
          </a:p>
          <a:p>
            <a:pPr marL="228600" indent="-228600" eaLnBrk="1" hangingPunct="1">
              <a:spcBef>
                <a:spcPct val="0"/>
              </a:spcBef>
              <a:buFontTx/>
              <a:buAutoNum type="arabicPeriod"/>
            </a:pPr>
            <a:r>
              <a:rPr lang="en-US" sz="1200" dirty="0" smtClean="0"/>
              <a:t>According to the Talmud, Sepphoris had 18 synagogues, but not one complete synagogue has yet been found at the site. During the </a:t>
            </a:r>
            <a:r>
              <a:rPr lang="en-US" sz="1200" dirty="0" err="1" smtClean="0"/>
              <a:t>Mishnaic</a:t>
            </a:r>
            <a:r>
              <a:rPr lang="en-US" sz="1200" dirty="0" smtClean="0"/>
              <a:t> and Talmudic periods, many sages dwelt in the city, and the Sanhedrin remained at this location until it moved to Tiberias, under the leadership of Rabbi Yohanan the </a:t>
            </a:r>
            <a:r>
              <a:rPr lang="en-US" sz="1200" dirty="0" err="1" smtClean="0"/>
              <a:t>Amorai</a:t>
            </a:r>
            <a:r>
              <a:rPr lang="en-US" sz="1200" dirty="0" smtClean="0"/>
              <a:t>, in the middle of the 3rd century AD.</a:t>
            </a:r>
          </a:p>
          <a:p>
            <a:pPr marL="228600" indent="-228600" eaLnBrk="1" hangingPunct="1">
              <a:spcBef>
                <a:spcPct val="0"/>
              </a:spcBef>
              <a:buFontTx/>
              <a:buAutoNum type="arabicPeriod"/>
            </a:pPr>
            <a:r>
              <a:rPr lang="en-US" sz="1200" dirty="0" smtClean="0"/>
              <a:t>Because of its mixed population, Sepphoris could not be called distinctly Jewish or Gentile in AD 200. Despite being a pagan Roman city, Judah the Patriarch came and lived here.</a:t>
            </a:r>
          </a:p>
          <a:p>
            <a:pPr marL="228600" indent="-228600" eaLnBrk="1" hangingPunct="1">
              <a:spcBef>
                <a:spcPct val="0"/>
              </a:spcBef>
              <a:buFontTx/>
              <a:buAutoNum type="arabicPeriod"/>
            </a:pPr>
            <a:r>
              <a:rPr lang="en-US" sz="1200" dirty="0" smtClean="0"/>
              <a:t>A Jewish convert to Christianity, Josephus the Apostate, tried unsuccessfully to build a church in Sepphoris during the reign of Constantine.</a:t>
            </a:r>
          </a:p>
          <a:p>
            <a:pPr marL="228600" indent="-228600" eaLnBrk="1" hangingPunct="1">
              <a:spcBef>
                <a:spcPct val="0"/>
              </a:spcBef>
              <a:buFontTx/>
              <a:buAutoNum type="arabicPeriod"/>
            </a:pPr>
            <a:r>
              <a:rPr lang="en-US" sz="1200" dirty="0" smtClean="0"/>
              <a:t>According to a letter sent by Cyril, the bishop of Jerusalem, the earthquake of 363 is reported to be the cause of Sepphoris’ destruction. The city was rebuilt, and the Christian population then increased during the Byzantine period. The Jewish majority remained, however, until urban life began to dwindle in the Early Arab period.</a:t>
            </a:r>
          </a:p>
          <a:p>
            <a:pPr eaLnBrk="1" hangingPunct="1">
              <a:spcBef>
                <a:spcPct val="0"/>
              </a:spcBef>
              <a:defRPr/>
            </a:pPr>
            <a:endParaRPr lang="en-US" dirty="0" smtClean="0">
              <a:latin typeface="+mn-lt"/>
              <a:cs typeface="+mn-cs"/>
            </a:endParaRPr>
          </a:p>
          <a:p>
            <a:pPr eaLnBrk="1" hangingPunct="1">
              <a:spcBef>
                <a:spcPct val="0"/>
              </a:spcBef>
              <a:defRPr/>
            </a:pPr>
            <a:r>
              <a:rPr lang="en-US" dirty="0" smtClean="0">
                <a:latin typeface="+mn-lt"/>
                <a:cs typeface="+mn-cs"/>
              </a:rPr>
              <a:t>tb032507654</a:t>
            </a:r>
            <a:endParaRPr lang="en-US" dirty="0" smtClean="0">
              <a:latin typeface="+mn-lt"/>
            </a:endParaRPr>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D692B-87E6-4467-B4C9-243B51D388D6}"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a:ln/>
        </p:spPr>
      </p:sp>
      <p:sp>
        <p:nvSpPr>
          <p:cNvPr id="205826"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ea typeface="ＭＳ Ｐゴシック" pitchFamily="34" charset="-128"/>
              </a:rPr>
              <a:t>Kefar</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Kenna</a:t>
            </a:r>
            <a:r>
              <a:rPr lang="en-US" dirty="0" smtClean="0">
                <a:latin typeface="Times New Roman" pitchFamily="18" charset="0"/>
                <a:ea typeface="ＭＳ Ｐゴシック" pitchFamily="34" charset="-128"/>
              </a:rPr>
              <a:t> lays claim to being the biblical city of Cana, but this identification is dubious. The name “</a:t>
            </a:r>
            <a:r>
              <a:rPr lang="en-US" dirty="0" err="1" smtClean="0">
                <a:latin typeface="Times New Roman" pitchFamily="18" charset="0"/>
                <a:ea typeface="ＭＳ Ｐゴシック" pitchFamily="34" charset="-128"/>
              </a:rPr>
              <a:t>kenna</a:t>
            </a:r>
            <a:r>
              <a:rPr lang="en-US" dirty="0" smtClean="0">
                <a:latin typeface="Times New Roman" pitchFamily="18" charset="0"/>
                <a:ea typeface="ＭＳ Ｐゴシック" pitchFamily="34" charset="-128"/>
              </a:rPr>
              <a:t>” is not related to “</a:t>
            </a:r>
            <a:r>
              <a:rPr lang="en-US" dirty="0" err="1" smtClean="0">
                <a:latin typeface="Times New Roman" pitchFamily="18" charset="0"/>
                <a:ea typeface="ＭＳ Ｐゴシック" pitchFamily="34" charset="-128"/>
              </a:rPr>
              <a:t>qana</a:t>
            </a:r>
            <a:r>
              <a:rPr lang="en-US" dirty="0" smtClean="0">
                <a:latin typeface="Times New Roman" pitchFamily="18" charset="0"/>
                <a:ea typeface="ＭＳ Ｐゴシック" pitchFamily="34" charset="-128"/>
              </a:rPr>
              <a:t>,” and thus the village does not preserve the biblical name. Pilgrims from the Byzantine period seem to have identified Cana at </a:t>
            </a:r>
            <a:r>
              <a:rPr lang="en-US" dirty="0" err="1" smtClean="0">
                <a:latin typeface="Times New Roman" pitchFamily="18" charset="0"/>
                <a:ea typeface="ＭＳ Ｐゴシック" pitchFamily="34" charset="-128"/>
              </a:rPr>
              <a:t>Kefar</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Kenna</a:t>
            </a:r>
            <a:r>
              <a:rPr lang="en-US" dirty="0" smtClean="0">
                <a:latin typeface="Times New Roman" pitchFamily="18" charset="0"/>
                <a:ea typeface="ＭＳ Ｐゴシック" pitchFamily="34" charset="-128"/>
              </a:rPr>
              <a:t>, and some suggest this identification was made in part because of the convenient location of the site on the route from Nazareth to Tiberias. </a:t>
            </a:r>
            <a:r>
              <a:rPr lang="en-US" dirty="0" err="1" smtClean="0">
                <a:latin typeface="Times New Roman" pitchFamily="18" charset="0"/>
                <a:ea typeface="ＭＳ Ｐゴシック" pitchFamily="34" charset="-128"/>
              </a:rPr>
              <a:t>Kefar</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Kenna</a:t>
            </a:r>
            <a:r>
              <a:rPr lang="en-US" dirty="0" smtClean="0">
                <a:latin typeface="Times New Roman" pitchFamily="18" charset="0"/>
                <a:ea typeface="ＭＳ Ｐゴシック" pitchFamily="34" charset="-128"/>
              </a:rPr>
              <a:t> is located 4 miles (6.4 km) northeast of Nazareth, opposite Gath-</a:t>
            </a:r>
            <a:r>
              <a:rPr lang="en-US" dirty="0" err="1" smtClean="0">
                <a:latin typeface="Times New Roman" pitchFamily="18" charset="0"/>
                <a:ea typeface="ＭＳ Ｐゴシック" pitchFamily="34" charset="-128"/>
              </a:rPr>
              <a:t>Hepher</a:t>
            </a:r>
            <a:r>
              <a:rPr lang="en-US" dirty="0" smtClean="0">
                <a:latin typeface="Times New Roman" pitchFamily="18" charset="0"/>
                <a:ea typeface="ＭＳ Ｐゴシック" pitchFamily="34" charset="-128"/>
              </a:rPr>
              <a: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tb110106364</a:t>
            </a:r>
          </a:p>
        </p:txBody>
      </p:sp>
      <p:sp>
        <p:nvSpPr>
          <p:cNvPr id="205827" name="Slide Number Placeholder 3"/>
          <p:cNvSpPr>
            <a:spLocks noGrp="1"/>
          </p:cNvSpPr>
          <p:nvPr>
            <p:ph type="sldNum" sz="quarter" idx="5"/>
          </p:nvPr>
        </p:nvSpPr>
        <p:spPr>
          <a:noFill/>
          <a:ln>
            <a:miter lim="800000"/>
            <a:headEnd/>
            <a:tailEnd/>
          </a:ln>
        </p:spPr>
        <p:txBody>
          <a:bodyPr/>
          <a:lstStyle/>
          <a:p>
            <a:fld id="{28DF200B-B838-4068-A2B3-AACD9D2D0563}" type="slidenum">
              <a:rPr lang="en-US" smtClean="0">
                <a:latin typeface="Times New Roman" pitchFamily="18" charset="0"/>
                <a:cs typeface="Arial" charset="0"/>
              </a:rPr>
              <a:pPr/>
              <a:t>27</a:t>
            </a:fld>
            <a:endParaRPr lang="en-US" smtClean="0">
              <a:latin typeface="Times New Roman" pitchFamily="18"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b="1" dirty="0" smtClean="0"/>
              <a:t>Archaeology</a:t>
            </a:r>
          </a:p>
          <a:p>
            <a:pPr marL="228600" indent="-228600" eaLnBrk="1" hangingPunct="1">
              <a:spcBef>
                <a:spcPct val="0"/>
              </a:spcBef>
              <a:buFontTx/>
              <a:buAutoNum type="arabicPeriod"/>
            </a:pPr>
            <a:r>
              <a:rPr lang="en-US" dirty="0" smtClean="0"/>
              <a:t>Archaeological evidence suggests</a:t>
            </a:r>
            <a:r>
              <a:rPr lang="en-US" baseline="0" dirty="0" smtClean="0"/>
              <a:t> </a:t>
            </a:r>
            <a:r>
              <a:rPr lang="en-US" dirty="0" smtClean="0"/>
              <a:t>that not more than 200 people resided in Nazareth during the first</a:t>
            </a:r>
            <a:r>
              <a:rPr lang="en-US" baseline="0" dirty="0" smtClean="0"/>
              <a:t> century AD</a:t>
            </a:r>
            <a:r>
              <a:rPr lang="en-US" dirty="0" smtClean="0"/>
              <a:t>.</a:t>
            </a:r>
          </a:p>
          <a:p>
            <a:pPr marL="228600" indent="-228600" eaLnBrk="1" hangingPunct="1">
              <a:spcBef>
                <a:spcPct val="0"/>
              </a:spcBef>
              <a:buFontTx/>
              <a:buAutoNum type="arabicPeriod"/>
            </a:pPr>
            <a:r>
              <a:rPr lang="en-US" dirty="0" smtClean="0"/>
              <a:t>The town itself was small, and tombs have been found along the outskirts of the city indicating the limits of the inhabited areas. </a:t>
            </a:r>
          </a:p>
          <a:p>
            <a:pPr marL="228600" indent="-228600" eaLnBrk="1" hangingPunct="1">
              <a:spcBef>
                <a:spcPct val="0"/>
              </a:spcBef>
              <a:buFontTx/>
              <a:buAutoNum type="arabicPeriod"/>
            </a:pPr>
            <a:r>
              <a:rPr lang="en-US" dirty="0" smtClean="0"/>
              <a:t>Extant</a:t>
            </a:r>
            <a:r>
              <a:rPr lang="en-US" baseline="0" dirty="0" smtClean="0"/>
              <a:t> r</a:t>
            </a:r>
            <a:r>
              <a:rPr lang="en-US" dirty="0" smtClean="0"/>
              <a:t>emains at Nazareth from the 1st century AD consist mainly of cisterns, silos and tombs cut from rock. </a:t>
            </a:r>
          </a:p>
          <a:p>
            <a:pPr eaLnBrk="1" hangingPunct="1">
              <a:spcBef>
                <a:spcPct val="0"/>
              </a:spcBef>
            </a:pPr>
            <a:endParaRPr lang="en-US" dirty="0" smtClean="0"/>
          </a:p>
          <a:p>
            <a:pPr eaLnBrk="1" hangingPunct="1">
              <a:spcBef>
                <a:spcPct val="0"/>
              </a:spcBef>
            </a:pPr>
            <a:r>
              <a:rPr lang="en-US" dirty="0" smtClean="0"/>
              <a:t>tb032507547</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D1647-2BBF-41B0-98B1-A73604880B53}" type="slidenum">
              <a:rPr lang="en-US" smtClean="0"/>
              <a:pPr fontAlgn="base">
                <a:spcBef>
                  <a:spcPct val="0"/>
                </a:spcBef>
                <a:spcAft>
                  <a:spcPct val="0"/>
                </a:spcAft>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The river winds so much on its journey from the Sea of Galilee to the Dead Sea that the entire course runs about 130 miles (208 km), instead of the 60 miles (96 km) it would take if it ran a straight course.</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tb033007185</a:t>
            </a:r>
          </a:p>
        </p:txBody>
      </p:sp>
      <p:sp>
        <p:nvSpPr>
          <p:cNvPr id="64515" name="Slide Number Placeholder 3"/>
          <p:cNvSpPr>
            <a:spLocks noGrp="1"/>
          </p:cNvSpPr>
          <p:nvPr>
            <p:ph type="sldNum" sz="quarter" idx="5"/>
          </p:nvPr>
        </p:nvSpPr>
        <p:spPr>
          <a:noFill/>
          <a:ln>
            <a:miter lim="800000"/>
            <a:headEnd/>
            <a:tailEnd/>
          </a:ln>
        </p:spPr>
        <p:txBody>
          <a:bodyPr/>
          <a:lstStyle/>
          <a:p>
            <a:fld id="{42630950-7FD2-4ECB-81E3-77CCEEE661CA}" type="slidenum">
              <a:rPr lang="en-US" smtClean="0">
                <a:latin typeface="Times New Roman" pitchFamily="18" charset="0"/>
                <a:cs typeface="Arial" charset="0"/>
              </a:rPr>
              <a:pPr/>
              <a:t>29</a:t>
            </a:fld>
            <a:endParaRPr lang="en-US" smtClean="0">
              <a:latin typeface="Times New Roman"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This map is</a:t>
            </a:r>
            <a:r>
              <a:rPr lang="en-US" baseline="0" dirty="0" smtClean="0">
                <a:latin typeface="Times New Roman" pitchFamily="18" charset="0"/>
                <a:cs typeface="Times New Roman" pitchFamily="18" charset="0"/>
              </a:rPr>
              <a:t> intended to help users locate the places which appear in the photographs in this presentation. The map therefore does not represent or label every geographic feature, and the sites are a mixture of modern and ancient place names.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7005601-BA95-C74F-BE6B-25DF91C8849E}" type="slidenum">
              <a:rPr lang="en-US">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marL="228600" indent="-228600" eaLnBrk="1" hangingPunct="1"/>
            <a:r>
              <a:rPr lang="en-US" b="1" dirty="0" smtClean="0">
                <a:ea typeface="ＭＳ Ｐゴシック" pitchFamily="34" charset="-128"/>
              </a:rPr>
              <a:t>Mount Hermon</a:t>
            </a:r>
          </a:p>
          <a:p>
            <a:pPr marL="228600" indent="-228600" eaLnBrk="1" hangingPunct="1">
              <a:buFontTx/>
              <a:buAutoNum type="arabicPeriod"/>
            </a:pPr>
            <a:r>
              <a:rPr lang="en-US" dirty="0" smtClean="0">
                <a:ea typeface="ＭＳ Ｐゴシック" pitchFamily="34" charset="-128"/>
              </a:rPr>
              <a:t>Mount Hermon is the southern extent of the Anti-Lebanon mountain range. Its highest peak is 9,230 feet (2,769 m), and the highest point inside Israel’s borders today is </a:t>
            </a:r>
            <a:r>
              <a:rPr lang="en-US" dirty="0" err="1" smtClean="0">
                <a:ea typeface="ＭＳ Ｐゴシック" pitchFamily="34" charset="-128"/>
              </a:rPr>
              <a:t>Mizpe</a:t>
            </a:r>
            <a:r>
              <a:rPr lang="en-US" dirty="0" smtClean="0">
                <a:ea typeface="ＭＳ Ｐゴシック" pitchFamily="34" charset="-128"/>
              </a:rPr>
              <a:t> </a:t>
            </a:r>
            <a:r>
              <a:rPr lang="en-US" dirty="0" err="1" smtClean="0">
                <a:ea typeface="ＭＳ Ｐゴシック" pitchFamily="34" charset="-128"/>
              </a:rPr>
              <a:t>Shelagim</a:t>
            </a:r>
            <a:r>
              <a:rPr lang="en-US" dirty="0" smtClean="0">
                <a:ea typeface="ＭＳ Ｐゴシック" pitchFamily="34" charset="-128"/>
              </a:rPr>
              <a:t>, the “snow observatory,” at 7,295 feet (2,189 m). </a:t>
            </a:r>
          </a:p>
          <a:p>
            <a:pPr marL="228600" indent="-228600" eaLnBrk="1" hangingPunct="1">
              <a:buFontTx/>
              <a:buAutoNum type="arabicPeriod"/>
            </a:pPr>
            <a:r>
              <a:rPr lang="en-US" dirty="0" smtClean="0">
                <a:ea typeface="ＭＳ Ｐゴシック" pitchFamily="34" charset="-128"/>
              </a:rPr>
              <a:t>The mountain is the only place with snow skiing in Israel.</a:t>
            </a:r>
          </a:p>
          <a:p>
            <a:pPr marL="228600" indent="-228600" eaLnBrk="1" hangingPunct="1">
              <a:buFontTx/>
              <a:buAutoNum type="arabicPeriod"/>
            </a:pPr>
            <a:r>
              <a:rPr lang="en-US" dirty="0" smtClean="0">
                <a:ea typeface="ＭＳ Ｐゴシック" pitchFamily="34" charset="-128"/>
              </a:rPr>
              <a:t>Psalm 133 gives an image of the pleasantness and fruitfulness of this mountain. It speaks of the bounty of water, a place that receives much precipitation. Mount Hermon, on average, gets 60 inches (152 cm) of precipitation a year (in 1992 it received 100 inches [250 cm]). </a:t>
            </a:r>
          </a:p>
          <a:p>
            <a:pPr marL="228600" indent="-228600" eaLnBrk="1" hangingPunct="1">
              <a:buFontTx/>
              <a:buAutoNum type="arabicPeriod"/>
            </a:pPr>
            <a:r>
              <a:rPr lang="en-US" dirty="0" smtClean="0">
                <a:ea typeface="ＭＳ Ｐゴシック" pitchFamily="34" charset="-128"/>
              </a:rPr>
              <a:t>Song of Songs 4:8 (NIV) “Come with me from Lebanon, my bride, come with me from Lebanon. Descend from the crest of Amana, from the top of </a:t>
            </a:r>
            <a:r>
              <a:rPr lang="en-US" dirty="0" err="1" smtClean="0">
                <a:ea typeface="ＭＳ Ｐゴシック" pitchFamily="34" charset="-128"/>
              </a:rPr>
              <a:t>Senir</a:t>
            </a:r>
            <a:r>
              <a:rPr lang="en-US" dirty="0" smtClean="0">
                <a:ea typeface="ＭＳ Ｐゴシック" pitchFamily="34" charset="-128"/>
              </a:rPr>
              <a:t>, the summit of </a:t>
            </a:r>
            <a:r>
              <a:rPr lang="en-US" b="1" dirty="0" smtClean="0">
                <a:ea typeface="ＭＳ Ｐゴシック" pitchFamily="34" charset="-128"/>
              </a:rPr>
              <a:t>Hermon</a:t>
            </a:r>
            <a:r>
              <a:rPr lang="en-US" dirty="0" smtClean="0">
                <a:ea typeface="ＭＳ Ｐゴシック" pitchFamily="34" charset="-128"/>
              </a:rPr>
              <a:t>, from the lions’ dens and the mountain haunts of the leopards.” </a:t>
            </a:r>
          </a:p>
          <a:p>
            <a:pPr marL="228600" indent="-228600" eaLnBrk="1" hangingPunct="1">
              <a:buFontTx/>
              <a:buAutoNum type="arabicPeriod"/>
            </a:pPr>
            <a:r>
              <a:rPr lang="en-US" dirty="0" smtClean="0">
                <a:ea typeface="ＭＳ Ｐゴシック" pitchFamily="34" charset="-128"/>
              </a:rPr>
              <a:t>Mount Hermon was the northernmost territorial boundary of the land conquered by Joshua (Josh 11:17; 12:1, 4-5). Before the conquest, the </a:t>
            </a:r>
            <a:r>
              <a:rPr lang="en-US" dirty="0" err="1" smtClean="0">
                <a:ea typeface="ＭＳ Ｐゴシック" pitchFamily="34" charset="-128"/>
              </a:rPr>
              <a:t>Hivites</a:t>
            </a:r>
            <a:r>
              <a:rPr lang="en-US" dirty="0" smtClean="0">
                <a:ea typeface="ＭＳ Ｐゴシック" pitchFamily="34" charset="-128"/>
              </a:rPr>
              <a:t> dwelt in this region. It was also the northern border of the half-tribe of Manasseh (1 Chr 5:23)</a:t>
            </a:r>
          </a:p>
          <a:p>
            <a:pPr marL="228600" indent="-228600" eaLnBrk="1" hangingPunct="1">
              <a:buFontTx/>
              <a:buAutoNum type="arabicPeriod"/>
            </a:pPr>
            <a:r>
              <a:rPr lang="en-US" dirty="0" smtClean="0">
                <a:ea typeface="ＭＳ Ｐゴシック" pitchFamily="34" charset="-128"/>
              </a:rPr>
              <a:t>Psalm 89:12 pictures Hermon as a jewel of the land, almost as if it was singing. “You created the north and the south; Tabor and </a:t>
            </a:r>
            <a:r>
              <a:rPr lang="en-US" b="1" dirty="0" smtClean="0">
                <a:ea typeface="ＭＳ Ｐゴシック" pitchFamily="34" charset="-128"/>
              </a:rPr>
              <a:t>Hermon</a:t>
            </a:r>
            <a:r>
              <a:rPr lang="en-US" dirty="0" smtClean="0">
                <a:ea typeface="ＭＳ Ｐゴシック" pitchFamily="34" charset="-128"/>
              </a:rPr>
              <a:t> sing for joy at your name” (NIV).</a:t>
            </a:r>
          </a:p>
          <a:p>
            <a:pPr marL="228600" indent="-228600" eaLnBrk="1" hangingPunct="1">
              <a:buFontTx/>
              <a:buAutoNum type="arabicPeriod"/>
            </a:pPr>
            <a:r>
              <a:rPr lang="en-US" dirty="0" smtClean="0">
                <a:ea typeface="ＭＳ Ｐゴシック" pitchFamily="34" charset="-128"/>
              </a:rPr>
              <a:t>The term “Hermon” is not found in any Ancient Near Eastern text.</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tb020506136</a:t>
            </a:r>
          </a:p>
        </p:txBody>
      </p:sp>
      <p:sp>
        <p:nvSpPr>
          <p:cNvPr id="41987" name="Slide Number Placeholder 3"/>
          <p:cNvSpPr>
            <a:spLocks noGrp="1"/>
          </p:cNvSpPr>
          <p:nvPr>
            <p:ph type="sldNum" sz="quarter" idx="5"/>
          </p:nvPr>
        </p:nvSpPr>
        <p:spPr bwMode="auto">
          <a:noFill/>
          <a:ln>
            <a:miter lim="800000"/>
            <a:headEnd/>
            <a:tailEnd/>
          </a:ln>
        </p:spPr>
        <p:txBody>
          <a:bodyPr/>
          <a:lstStyle/>
          <a:p>
            <a:fld id="{39F9612C-B6DB-48B3-92EB-7915D5BD7FF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p:txBody>
          <a:bodyPr/>
          <a:lstStyle/>
          <a:p>
            <a:pPr marL="224325" indent="-224325"/>
            <a:r>
              <a:rPr lang="en-US" b="1" dirty="0" smtClean="0">
                <a:ea typeface="ＭＳ Ｐゴシック" pitchFamily="34" charset="-128"/>
              </a:rPr>
              <a:t>Biblical History of Caesarea Philippi</a:t>
            </a:r>
          </a:p>
          <a:p>
            <a:pPr marL="224325" indent="-224325">
              <a:buFontTx/>
              <a:buAutoNum type="arabicPeriod"/>
            </a:pPr>
            <a:r>
              <a:rPr lang="en-US" dirty="0" smtClean="0">
                <a:ea typeface="ＭＳ Ｐゴシック" pitchFamily="34" charset="-128"/>
              </a:rPr>
              <a:t>In the Old Testament the area might have been known as Baal Hermon (</a:t>
            </a:r>
            <a:r>
              <a:rPr lang="en-US" dirty="0" err="1" smtClean="0">
                <a:ea typeface="ＭＳ Ｐゴシック" pitchFamily="34" charset="-128"/>
              </a:rPr>
              <a:t>Judg</a:t>
            </a:r>
            <a:r>
              <a:rPr lang="en-US" dirty="0" smtClean="0">
                <a:ea typeface="ＭＳ Ｐゴシック" pitchFamily="34" charset="-128"/>
              </a:rPr>
              <a:t> 3:3; 1 Chr 5:23), and Baal Gad (Josh 11:17; 12:7). If Baal Hermon was indeed its official name, then it would have been given to Manasseh, as is recorded in 1 Chronicles 5:23.</a:t>
            </a:r>
          </a:p>
          <a:p>
            <a:pPr marL="224325" indent="-224325">
              <a:buFontTx/>
              <a:buAutoNum type="arabicPeriod"/>
            </a:pPr>
            <a:r>
              <a:rPr lang="en-US" dirty="0" smtClean="0">
                <a:ea typeface="ＭＳ Ｐゴシック" pitchFamily="34" charset="-128"/>
              </a:rPr>
              <a:t>This site was later was named </a:t>
            </a:r>
            <a:r>
              <a:rPr lang="en-US" dirty="0" err="1" smtClean="0">
                <a:ea typeface="ＭＳ Ｐゴシック" pitchFamily="34" charset="-128"/>
              </a:rPr>
              <a:t>Panias</a:t>
            </a:r>
            <a:r>
              <a:rPr lang="en-US" dirty="0" smtClean="0">
                <a:ea typeface="ＭＳ Ｐゴシック" pitchFamily="34" charset="-128"/>
              </a:rPr>
              <a:t>, after the Greek god, Pan, who was worshiped here.  </a:t>
            </a:r>
          </a:p>
          <a:p>
            <a:pPr marL="224325" indent="-224325">
              <a:buFontTx/>
              <a:buAutoNum type="arabicPeriod"/>
            </a:pPr>
            <a:r>
              <a:rPr lang="en-US" dirty="0" smtClean="0">
                <a:ea typeface="ＭＳ Ｐゴシック" pitchFamily="34" charset="-128"/>
              </a:rPr>
              <a:t>There is no record of Jesus entering the city, but the great confession and the transfiguration both occurred in the vicinity of the city (Matt 16:13), which was then known as Caesarea Philippi.</a:t>
            </a:r>
          </a:p>
          <a:p>
            <a:endParaRPr lang="en-US" dirty="0" smtClean="0">
              <a:ea typeface="ＭＳ Ｐゴシック" pitchFamily="34" charset="-128"/>
            </a:endParaRPr>
          </a:p>
          <a:p>
            <a:r>
              <a:rPr lang="en-US" dirty="0" smtClean="0">
                <a:ea typeface="ＭＳ Ｐゴシック" pitchFamily="34" charset="-128"/>
              </a:rPr>
              <a:t>tb032905240</a:t>
            </a:r>
          </a:p>
        </p:txBody>
      </p:sp>
      <p:sp>
        <p:nvSpPr>
          <p:cNvPr id="61443" name="Slide Number Placeholder 3"/>
          <p:cNvSpPr>
            <a:spLocks noGrp="1"/>
          </p:cNvSpPr>
          <p:nvPr>
            <p:ph type="sldNum" sz="quarter" idx="5"/>
          </p:nvPr>
        </p:nvSpPr>
        <p:spPr>
          <a:noFill/>
          <a:ln>
            <a:miter lim="800000"/>
            <a:headEnd/>
            <a:tailEnd/>
          </a:ln>
        </p:spPr>
        <p:txBody>
          <a:bodyPr/>
          <a:lstStyle/>
          <a:p>
            <a:fld id="{F6BCB506-422D-4DDB-918E-B89BC4D690C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p:spPr>
        <p:txBody>
          <a:bodyPr/>
          <a:lstStyle/>
          <a:p>
            <a:pPr marL="0" indent="0" eaLnBrk="1" hangingPunct="1">
              <a:buFont typeface="+mj-lt"/>
              <a:buNone/>
            </a:pPr>
            <a:r>
              <a:rPr lang="en-US" b="1" dirty="0" smtClean="0">
                <a:latin typeface="Times New Roman" pitchFamily="18" charset="0"/>
              </a:rPr>
              <a:t>High Place of Jeroboam</a:t>
            </a:r>
          </a:p>
          <a:p>
            <a:pPr marL="228600" indent="-228600" eaLnBrk="1" hangingPunct="1">
              <a:buFont typeface="+mj-lt"/>
              <a:buAutoNum type="arabicPeriod"/>
            </a:pPr>
            <a:r>
              <a:rPr lang="en-US" dirty="0" smtClean="0">
                <a:latin typeface="Times New Roman" pitchFamily="18" charset="0"/>
              </a:rPr>
              <a:t>The sanctuary erected by Jeroboam was composed of three parts.</a:t>
            </a:r>
          </a:p>
          <a:p>
            <a:pPr marL="228600" indent="-228600" eaLnBrk="1" hangingPunct="1">
              <a:buFont typeface="+mj-lt"/>
              <a:buAutoNum type="arabicPeriod"/>
            </a:pPr>
            <a:r>
              <a:rPr lang="en-US" dirty="0" smtClean="0">
                <a:latin typeface="Times New Roman" pitchFamily="18" charset="0"/>
                <a:ea typeface="ＭＳ Ｐゴシック" pitchFamily="34" charset="-128"/>
              </a:rPr>
              <a:t>The podium. This was used as a temple structure, and steps led up to it. Although A. Biran first thought the podium was an open-air altar, walls were later found on the sides of the structure, which must have supported a roof. Biran now thinks, however, that this was a temple that housed the golden calf, dated to the late 10th century BC.</a:t>
            </a:r>
          </a:p>
          <a:p>
            <a:pPr marL="228600" indent="-228600" eaLnBrk="1" hangingPunct="1">
              <a:buFont typeface="+mj-lt"/>
              <a:buAutoNum type="arabicPeriod"/>
            </a:pPr>
            <a:r>
              <a:rPr lang="en-US" dirty="0" smtClean="0">
                <a:latin typeface="Times New Roman" pitchFamily="18" charset="0"/>
                <a:ea typeface="ＭＳ Ｐゴシック" pitchFamily="34" charset="-128"/>
              </a:rPr>
              <a:t>The main sacrificial altar. This was located in an open area. One horn was found, from which a reconstruction of the whole altar has been made. Steps led up to the altar where the sacrifices took place.</a:t>
            </a:r>
          </a:p>
          <a:p>
            <a:pPr marL="228600" indent="-228600" eaLnBrk="1" hangingPunct="1">
              <a:buFont typeface="+mj-lt"/>
              <a:buAutoNum type="arabicPeriod"/>
            </a:pPr>
            <a:r>
              <a:rPr lang="en-US" dirty="0" smtClean="0">
                <a:latin typeface="Times New Roman" pitchFamily="18" charset="0"/>
                <a:ea typeface="ＭＳ Ｐゴシック" pitchFamily="34" charset="-128"/>
              </a:rPr>
              <a:t>The side chambers. These were used for rituals, minor sacrifices, and administration. Three iron shovels, a small horned altar, an iron incense holder, and a lamp with seven spouts have been found. Examples of these utensils go back to the Middle Bronze Age.</a:t>
            </a:r>
          </a:p>
          <a:p>
            <a:pPr marL="228600" indent="-228600" eaLnBrk="1" hangingPunct="1">
              <a:buFont typeface="+mj-lt"/>
              <a:buAutoNum type="arabicPeriod"/>
            </a:pPr>
            <a:endParaRPr lang="en-US" dirty="0" smtClean="0">
              <a:latin typeface="Times New Roman" pitchFamily="18" charset="0"/>
              <a:ea typeface="ＭＳ Ｐゴシック" pitchFamily="34" charset="-128"/>
            </a:endParaRPr>
          </a:p>
          <a:p>
            <a:pPr marL="0" indent="0" eaLnBrk="1" hangingPunct="1">
              <a:buFont typeface="+mj-lt"/>
              <a:buNone/>
            </a:pPr>
            <a:r>
              <a:rPr lang="en-US" dirty="0" smtClean="0">
                <a:latin typeface="Times New Roman" pitchFamily="18" charset="0"/>
              </a:rPr>
              <a:t>tb011310469</a:t>
            </a:r>
          </a:p>
        </p:txBody>
      </p:sp>
      <p:sp>
        <p:nvSpPr>
          <p:cNvPr id="44035" name="Slide Number Placeholder 3"/>
          <p:cNvSpPr>
            <a:spLocks noGrp="1"/>
          </p:cNvSpPr>
          <p:nvPr>
            <p:ph type="sldNum" sz="quarter" idx="5"/>
          </p:nvPr>
        </p:nvSpPr>
        <p:spPr>
          <a:noFill/>
          <a:ln>
            <a:miter lim="800000"/>
            <a:headEnd/>
            <a:tailEnd/>
          </a:ln>
        </p:spPr>
        <p:txBody>
          <a:bodyPr/>
          <a:lstStyle/>
          <a:p>
            <a:fld id="{D015D197-5DB5-4DE7-8AFF-EE305814BA0A}" type="slidenum">
              <a:rPr lang="en-US" smtClean="0">
                <a:latin typeface="Times New Roman" pitchFamily="18" charset="0"/>
                <a:cs typeface="Arial" charset="0"/>
              </a:rPr>
              <a:pPr/>
              <a:t>6</a:t>
            </a:fld>
            <a:endParaRPr lang="en-US" smtClean="0">
              <a:latin typeface="Times New Roman" pitchFamily="18"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p:spPr>
        <p:txBody>
          <a:bodyPr/>
          <a:lstStyle/>
          <a:p>
            <a:pPr eaLnBrk="1" hangingPunct="1"/>
            <a:r>
              <a:rPr lang="en-US" b="1" dirty="0" err="1" smtClean="0">
                <a:latin typeface="Times New Roman" pitchFamily="18" charset="0"/>
                <a:ea typeface="ＭＳ Ｐゴシック" pitchFamily="34" charset="-128"/>
              </a:rPr>
              <a:t>Baram</a:t>
            </a:r>
            <a:r>
              <a:rPr lang="en-US" b="1" dirty="0" smtClean="0">
                <a:latin typeface="Times New Roman" pitchFamily="18" charset="0"/>
                <a:ea typeface="ＭＳ Ｐゴシック" pitchFamily="34" charset="-128"/>
              </a:rPr>
              <a:t> Synagogue</a:t>
            </a:r>
          </a:p>
          <a:p>
            <a:pPr eaLnBrk="1" hangingPunct="1"/>
            <a:r>
              <a:rPr lang="en-US" dirty="0" smtClean="0">
                <a:latin typeface="Times New Roman" pitchFamily="18" charset="0"/>
                <a:ea typeface="ＭＳ Ｐゴシック" pitchFamily="34" charset="-128"/>
              </a:rPr>
              <a:t>Inside the </a:t>
            </a:r>
            <a:r>
              <a:rPr lang="en-US" dirty="0" err="1" smtClean="0">
                <a:latin typeface="Times New Roman" pitchFamily="18" charset="0"/>
                <a:ea typeface="ＭＳ Ｐゴシック" pitchFamily="34" charset="-128"/>
              </a:rPr>
              <a:t>Baram</a:t>
            </a:r>
            <a:r>
              <a:rPr lang="en-US" dirty="0" smtClean="0">
                <a:latin typeface="Times New Roman" pitchFamily="18" charset="0"/>
                <a:ea typeface="ＭＳ Ｐゴシック" pitchFamily="34" charset="-128"/>
              </a:rPr>
              <a:t> synagogue, two rows of columns ran the length of the building, and one row ran across the back, thus creating aisles that surrounded the nave on three sides. The city of </a:t>
            </a:r>
            <a:r>
              <a:rPr lang="en-US" dirty="0" err="1" smtClean="0">
                <a:latin typeface="Times New Roman" pitchFamily="18" charset="0"/>
                <a:ea typeface="ＭＳ Ｐゴシック" pitchFamily="34" charset="-128"/>
              </a:rPr>
              <a:t>Baram</a:t>
            </a:r>
            <a:r>
              <a:rPr lang="en-US" dirty="0" smtClean="0">
                <a:latin typeface="Times New Roman" pitchFamily="18" charset="0"/>
                <a:ea typeface="ＭＳ Ｐゴシック" pitchFamily="34" charset="-128"/>
              </a:rPr>
              <a:t> must have been a flourishing community to have been able to have two synagogues of such quality. The preservation of this particular one is a good model of what Galilean synagogues looked like.</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tb032807944</a:t>
            </a:r>
          </a:p>
        </p:txBody>
      </p:sp>
      <p:sp>
        <p:nvSpPr>
          <p:cNvPr id="25603" name="Slide Number Placeholder 3"/>
          <p:cNvSpPr>
            <a:spLocks noGrp="1"/>
          </p:cNvSpPr>
          <p:nvPr>
            <p:ph type="sldNum" sz="quarter" idx="5"/>
          </p:nvPr>
        </p:nvSpPr>
        <p:spPr>
          <a:noFill/>
          <a:ln>
            <a:miter lim="800000"/>
            <a:headEnd/>
            <a:tailEnd/>
          </a:ln>
        </p:spPr>
        <p:txBody>
          <a:bodyPr/>
          <a:lstStyle/>
          <a:p>
            <a:fld id="{CA06B587-B3E4-4D38-A529-8B082989F6F1}" type="slidenum">
              <a:rPr lang="en-US" smtClean="0">
                <a:latin typeface="Times New Roman" pitchFamily="18" charset="0"/>
                <a:cs typeface="Arial" charset="0"/>
              </a:rPr>
              <a:pPr/>
              <a:t>7</a:t>
            </a:fld>
            <a:endParaRPr lang="en-US" smtClean="0">
              <a:latin typeface="Times New Roman" pitchFamily="18"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0"/>
              </a:spcBef>
              <a:spcAft>
                <a:spcPts val="0"/>
              </a:spcAft>
              <a:buClrTx/>
              <a:buSzTx/>
              <a:buFontTx/>
              <a:buNone/>
              <a:tabLst/>
              <a:defRPr/>
            </a:pPr>
            <a:r>
              <a:rPr lang="en-US" dirty="0" smtClean="0"/>
              <a:t>Evidence from inscriptions and decorations found within the temple indicate that it was dedicated to </a:t>
            </a:r>
            <a:r>
              <a:rPr lang="en-US" dirty="0" err="1" smtClean="0"/>
              <a:t>Baalshamim</a:t>
            </a:r>
            <a:r>
              <a:rPr lang="en-US" dirty="0" smtClean="0"/>
              <a:t> (“Lord of heaven”), a popular god in this region during the Roman period.</a:t>
            </a:r>
          </a:p>
          <a:p>
            <a:pPr marL="171450" indent="-171450" eaLnBrk="1" hangingPunct="1">
              <a:spcBef>
                <a:spcPct val="0"/>
              </a:spcBef>
            </a:pPr>
            <a:endParaRPr lang="en-US" b="1" dirty="0" smtClean="0"/>
          </a:p>
          <a:p>
            <a:pPr marL="171450" indent="-171450" eaLnBrk="1" hangingPunct="1">
              <a:spcBef>
                <a:spcPct val="0"/>
              </a:spcBef>
            </a:pPr>
            <a:r>
              <a:rPr lang="en-US" b="1" dirty="0" smtClean="0"/>
              <a:t>Kedesh of Galilee: History</a:t>
            </a:r>
          </a:p>
          <a:p>
            <a:pPr marL="171450" indent="-171450" eaLnBrk="1" hangingPunct="1">
              <a:spcBef>
                <a:spcPct val="0"/>
              </a:spcBef>
              <a:buFontTx/>
              <a:buAutoNum type="arabicPeriod"/>
            </a:pPr>
            <a:r>
              <a:rPr lang="en-US" dirty="0" smtClean="0"/>
              <a:t>Kedesh was a Levitical city, as well as a city of refuge allotted to Naphtali (Josh 20:7).</a:t>
            </a:r>
          </a:p>
          <a:p>
            <a:pPr marL="171450" indent="-171450" eaLnBrk="1" hangingPunct="1">
              <a:spcBef>
                <a:spcPct val="0"/>
              </a:spcBef>
              <a:buFontTx/>
              <a:buAutoNum type="arabicPeriod"/>
            </a:pPr>
            <a:r>
              <a:rPr lang="en-US" dirty="0" smtClean="0"/>
              <a:t>Joshua defeated a king of “Kedesh,” but this may be a reference</a:t>
            </a:r>
            <a:r>
              <a:rPr lang="en-US" baseline="0" dirty="0" smtClean="0"/>
              <a:t> to </a:t>
            </a:r>
            <a:r>
              <a:rPr lang="en-US" dirty="0" smtClean="0"/>
              <a:t>the Kedesh of Jezreel (Josh 12:22).</a:t>
            </a:r>
          </a:p>
          <a:p>
            <a:pPr marL="171450" indent="-171450" eaLnBrk="1" hangingPunct="1">
              <a:spcBef>
                <a:spcPct val="0"/>
              </a:spcBef>
              <a:buFontTx/>
              <a:buAutoNum type="arabicPeriod"/>
            </a:pPr>
            <a:r>
              <a:rPr lang="en-US" dirty="0" smtClean="0"/>
              <a:t>Kedesh was the home of Barak (</a:t>
            </a:r>
            <a:r>
              <a:rPr lang="en-US" dirty="0" err="1" smtClean="0"/>
              <a:t>Judg</a:t>
            </a:r>
            <a:r>
              <a:rPr lang="en-US" dirty="0" smtClean="0"/>
              <a:t> 4:6) and is the place where Deborah and Barak assembled their followers for the battle with Sisera (</a:t>
            </a:r>
            <a:r>
              <a:rPr lang="en-US" dirty="0" err="1" smtClean="0"/>
              <a:t>Judg</a:t>
            </a:r>
            <a:r>
              <a:rPr lang="en-US" dirty="0" smtClean="0"/>
              <a:t> 4:1–10).</a:t>
            </a:r>
          </a:p>
          <a:p>
            <a:pPr marL="171450" indent="-171450" eaLnBrk="1" hangingPunct="1">
              <a:spcBef>
                <a:spcPct val="0"/>
              </a:spcBef>
              <a:buFontTx/>
              <a:buAutoNum type="arabicPeriod"/>
            </a:pPr>
            <a:r>
              <a:rPr lang="en-US" dirty="0" smtClean="0"/>
              <a:t>Tiglath-pileser III captured Kedesh and carried off its inhabitants (2 Kgs 15:29).</a:t>
            </a:r>
          </a:p>
          <a:p>
            <a:pPr eaLnBrk="1" hangingPunct="1">
              <a:spcBef>
                <a:spcPct val="0"/>
              </a:spcBef>
            </a:pPr>
            <a:endParaRPr lang="en-US" dirty="0" smtClean="0"/>
          </a:p>
          <a:p>
            <a:pPr eaLnBrk="1" hangingPunct="1">
              <a:spcBef>
                <a:spcPct val="0"/>
              </a:spcBef>
            </a:pPr>
            <a:r>
              <a:rPr lang="en-US" dirty="0" smtClean="0"/>
              <a:t>tb032807979</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49BC7-86F2-4665-BD01-5C7967236561}"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8600" indent="-228600" eaLnBrk="1" hangingPunct="1"/>
            <a:r>
              <a:rPr lang="en-US" b="1" dirty="0" smtClean="0">
                <a:latin typeface="Times New Roman" pitchFamily="18" charset="0"/>
              </a:rPr>
              <a:t>Hazor: Excavations</a:t>
            </a:r>
          </a:p>
          <a:p>
            <a:pPr marL="228600" indent="-228600" eaLnBrk="1" hangingPunct="1">
              <a:buFontTx/>
              <a:buAutoNum type="arabicPeriod"/>
            </a:pPr>
            <a:r>
              <a:rPr lang="en-US" dirty="0" smtClean="0">
                <a:latin typeface="Times New Roman" pitchFamily="18" charset="0"/>
              </a:rPr>
              <a:t>John Garstang identified this site as Hazor, though he was unaware that it had previously been identified as such by an earlier explorer. He was able to make the identification without the use of Egyptian sources.</a:t>
            </a:r>
          </a:p>
          <a:p>
            <a:pPr marL="228600" indent="-228600" eaLnBrk="1" hangingPunct="1">
              <a:buFontTx/>
              <a:buAutoNum type="arabicPeriod"/>
            </a:pPr>
            <a:r>
              <a:rPr lang="en-US" dirty="0" smtClean="0">
                <a:latin typeface="Times New Roman" pitchFamily="18" charset="0"/>
              </a:rPr>
              <a:t>Hazor was first excavated by </a:t>
            </a:r>
            <a:r>
              <a:rPr lang="en-US" dirty="0" err="1" smtClean="0">
                <a:latin typeface="Times New Roman" pitchFamily="18" charset="0"/>
              </a:rPr>
              <a:t>Yigael</a:t>
            </a:r>
            <a:r>
              <a:rPr lang="en-US" dirty="0" smtClean="0">
                <a:latin typeface="Times New Roman" pitchFamily="18" charset="0"/>
              </a:rPr>
              <a:t> Yadin and the Hebrew University from 1955 to 1958, and in 1969. </a:t>
            </a:r>
          </a:p>
          <a:p>
            <a:pPr marL="228600" indent="-228600" eaLnBrk="1" hangingPunct="1">
              <a:buFontTx/>
              <a:buAutoNum type="arabicPeriod"/>
            </a:pPr>
            <a:r>
              <a:rPr lang="en-US" dirty="0" smtClean="0">
                <a:latin typeface="Times New Roman" pitchFamily="18" charset="0"/>
              </a:rPr>
              <a:t>A tourist in the 1960s found a lump of clay with writing on it at Hazor and took it back to the U.S. He later showed the piece to Shalom Paul, who recognized it as a cuneiform tablet with the name “Hazor” written on it. That piece of pottery confirmed that this tell was indeed the mound of biblical Hazor.</a:t>
            </a:r>
          </a:p>
          <a:p>
            <a:pPr marL="228600" indent="-228600" eaLnBrk="1" hangingPunct="1">
              <a:buFontTx/>
              <a:buAutoNum type="arabicPeriod"/>
            </a:pPr>
            <a:r>
              <a:rPr lang="en-US" dirty="0" smtClean="0">
                <a:latin typeface="Times New Roman" pitchFamily="18" charset="0"/>
              </a:rPr>
              <a:t>Since 1990 excavations have been conducted by Amnon Ben-Tor of Hebrew University.</a:t>
            </a:r>
          </a:p>
          <a:p>
            <a:pPr marL="228600" indent="-228600"/>
            <a:endParaRPr lang="en-US" dirty="0" smtClean="0">
              <a:latin typeface="Times New Roman" pitchFamily="18" charset="0"/>
            </a:endParaRPr>
          </a:p>
          <a:p>
            <a:pPr marL="228600" indent="-228600"/>
            <a:r>
              <a:rPr lang="en-US" dirty="0" smtClean="0">
                <a:latin typeface="Times New Roman" pitchFamily="18" charset="0"/>
              </a:rPr>
              <a:t>tbs112040011</a:t>
            </a:r>
          </a:p>
        </p:txBody>
      </p:sp>
      <p:sp>
        <p:nvSpPr>
          <p:cNvPr id="33795" name="Slide Number Placeholder 3"/>
          <p:cNvSpPr>
            <a:spLocks noGrp="1"/>
          </p:cNvSpPr>
          <p:nvPr>
            <p:ph type="sldNum" sz="quarter" idx="5"/>
          </p:nvPr>
        </p:nvSpPr>
        <p:spPr>
          <a:noFill/>
          <a:ln>
            <a:miter lim="800000"/>
            <a:headEnd/>
            <a:tailEnd/>
          </a:ln>
        </p:spPr>
        <p:txBody>
          <a:bodyPr/>
          <a:lstStyle/>
          <a:p>
            <a:fld id="{0934BC18-6EF8-467D-9392-2F8A495BF5B1}" type="slidenum">
              <a:rPr lang="en-US" smtClean="0">
                <a:latin typeface="Times New Roman" pitchFamily="18" charset="0"/>
                <a:cs typeface="Arial" charset="0"/>
              </a:rPr>
              <a:pPr/>
              <a:t>9</a:t>
            </a:fld>
            <a:endParaRPr lang="en-US" smtClean="0">
              <a:latin typeface="Times New Roman"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AC852E-849D-4498-B42F-67049DAD920D}"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46585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C852E-849D-4498-B42F-67049DAD920D}"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236687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C852E-849D-4498-B42F-67049DAD920D}"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59723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C852E-849D-4498-B42F-67049DAD920D}"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298589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C852E-849D-4498-B42F-67049DAD920D}"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12779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C852E-849D-4498-B42F-67049DAD920D}"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54635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AC852E-849D-4498-B42F-67049DAD920D}" type="datetimeFigureOut">
              <a:rPr lang="en-US" smtClean="0"/>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402804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AC852E-849D-4498-B42F-67049DAD920D}" type="datetimeFigureOut">
              <a:rPr lang="en-US" smtClean="0"/>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11281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C852E-849D-4498-B42F-67049DAD920D}" type="datetimeFigureOut">
              <a:rPr lang="en-US" smtClean="0"/>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180340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C852E-849D-4498-B42F-67049DAD920D}"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351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C852E-849D-4498-B42F-67049DAD920D}"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49397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C852E-849D-4498-B42F-67049DAD920D}" type="datetimeFigureOut">
              <a:rPr lang="en-US" smtClean="0"/>
              <a:t>5/18/2013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86FA1-7845-440F-B291-CA538453AC57}" type="slidenum">
              <a:rPr lang="en-US" smtClean="0"/>
              <a:t>‹#›</a:t>
            </a:fld>
            <a:endParaRPr lang="en-US"/>
          </a:p>
        </p:txBody>
      </p:sp>
    </p:spTree>
    <p:extLst>
      <p:ext uri="{BB962C8B-B14F-4D97-AF65-F5344CB8AC3E}">
        <p14:creationId xmlns:p14="http://schemas.microsoft.com/office/powerpoint/2010/main" val="403005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0"/>
            <a:ext cx="7772400" cy="3276599"/>
          </a:xfrm>
        </p:spPr>
        <p:txBody>
          <a:bodyPr anchor="b">
            <a:normAutofit/>
          </a:bodyPr>
          <a:lstStyle/>
          <a:p>
            <a:r>
              <a:rPr lang="en-US" sz="9600" dirty="0" smtClean="0">
                <a:solidFill>
                  <a:schemeClr val="bg1"/>
                </a:solidFill>
                <a:effectLst>
                  <a:glow rad="50800">
                    <a:schemeClr val="tx2">
                      <a:lumMod val="50000"/>
                      <a:alpha val="60000"/>
                    </a:schemeClr>
                  </a:glow>
                </a:effectLst>
                <a:latin typeface="Calibri" pitchFamily="34" charset="0"/>
                <a:ea typeface="+mn-ea"/>
                <a:cs typeface="Calibri" pitchFamily="34" charset="0"/>
              </a:rPr>
              <a:t>Galilee Sampler</a:t>
            </a:r>
            <a:endParaRPr lang="en-US" sz="96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4419600"/>
            <a:ext cx="7467600" cy="1600200"/>
          </a:xfrm>
        </p:spPr>
        <p:txBody>
          <a:bodyPr>
            <a:noAutofit/>
          </a:bodyPr>
          <a:lstStyle/>
          <a:p>
            <a:r>
              <a:rPr lang="en-US" dirty="0" smtClean="0">
                <a:solidFill>
                  <a:schemeClr val="bg1"/>
                </a:solidFill>
                <a:effectLst>
                  <a:glow rad="50800">
                    <a:schemeClr val="tx2">
                      <a:lumMod val="50000"/>
                      <a:alpha val="60000"/>
                    </a:schemeClr>
                  </a:glow>
                </a:effectLst>
                <a:latin typeface="Calibri" pitchFamily="34" charset="0"/>
                <a:cs typeface="Calibri" pitchFamily="34" charset="0"/>
              </a:rPr>
              <a:t>Images from the </a:t>
            </a:r>
            <a:r>
              <a:rPr lang="en-US"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dirty="0" smtClean="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a:t>
            </a:r>
            <a:endParaRPr lang="en-US" dirty="0">
              <a:solidFill>
                <a:schemeClr val="bg1"/>
              </a:solidFill>
              <a:effectLst>
                <a:glow rad="50800">
                  <a:schemeClr val="tx2">
                    <a:lumMod val="50000"/>
                    <a:alpha val="60000"/>
                  </a:schemeClr>
                </a:glow>
              </a:effectLst>
              <a:latin typeface="Calibri" pitchFamily="34" charset="0"/>
              <a:cs typeface="Calibri" pitchFamily="34" charset="0"/>
            </a:endParaRPr>
          </a:p>
        </p:txBody>
      </p:sp>
    </p:spTree>
    <p:extLst>
      <p:ext uri="{BB962C8B-B14F-4D97-AF65-F5344CB8AC3E}">
        <p14:creationId xmlns:p14="http://schemas.microsoft.com/office/powerpoint/2010/main" val="1844556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3"/>
          <p:cNvGrpSpPr>
            <a:grpSpLocks noGrp="1" noUngrp="1" noChangeAspect="1"/>
          </p:cNvGrpSpPr>
          <p:nvPr/>
        </p:nvGrpSpPr>
        <p:grpSpPr bwMode="auto">
          <a:xfrm>
            <a:off x="0" y="0"/>
            <a:ext cx="9144000" cy="6548438"/>
            <a:chOff x="685800" y="836613"/>
            <a:chExt cx="7772400" cy="5565775"/>
          </a:xfrm>
        </p:grpSpPr>
        <p:pic>
          <p:nvPicPr>
            <p:cNvPr id="34844" name="Picture 1" descr="Hazor upper city aerial from west, tbs112040011"/>
            <p:cNvPicPr>
              <a:picLocks noRot="1" noChangeAspect="1" noMove="1" noResize="1"/>
            </p:cNvPicPr>
            <p:nvPr isPhoto="1"/>
          </p:nvPicPr>
          <p:blipFill>
            <a:blip r:embed="rId3"/>
            <a:srcRect/>
            <a:stretch>
              <a:fillRect/>
            </a:stretch>
          </p:blipFill>
          <p:spPr bwMode="auto">
            <a:xfrm>
              <a:off x="685800" y="836613"/>
              <a:ext cx="7772400" cy="5184775"/>
            </a:xfrm>
            <a:prstGeom prst="rect">
              <a:avLst/>
            </a:prstGeom>
            <a:noFill/>
            <a:ln w="9525">
              <a:noFill/>
              <a:miter lim="800000"/>
              <a:headEnd/>
              <a:tailEnd/>
            </a:ln>
          </p:spPr>
        </p:pic>
        <p:sp>
          <p:nvSpPr>
            <p:cNvPr id="34845" name="Rectangle 2"/>
            <p:cNvSpPr>
              <a:spLocks noChangeArrowheads="1"/>
            </p:cNvSpPr>
            <p:nvPr/>
          </p:nvSpPr>
          <p:spPr bwMode="auto">
            <a:xfrm>
              <a:off x="685800" y="6059488"/>
              <a:ext cx="7772400" cy="342900"/>
            </a:xfrm>
            <a:prstGeom prst="rect">
              <a:avLst/>
            </a:prstGeom>
            <a:noFill/>
            <a:ln w="9525">
              <a:noFill/>
              <a:miter lim="800000"/>
              <a:headEnd/>
              <a:tailEnd/>
            </a:ln>
          </p:spPr>
          <p:txBody>
            <a:bodyPr anchor="ctr"/>
            <a:lstStyle/>
            <a:p>
              <a:pPr algn="ctr"/>
              <a:r>
                <a:rPr lang="en-US" sz="2200">
                  <a:latin typeface="Calibri" pitchFamily="34" charset="0"/>
                </a:rPr>
                <a:t>Hazor upper city aerial from west</a:t>
              </a:r>
            </a:p>
          </p:txBody>
        </p:sp>
      </p:grpSp>
      <p:sp>
        <p:nvSpPr>
          <p:cNvPr id="6" name="Line 8"/>
          <p:cNvSpPr>
            <a:spLocks noChangeShapeType="1"/>
          </p:cNvSpPr>
          <p:nvPr/>
        </p:nvSpPr>
        <p:spPr bwMode="auto">
          <a:xfrm flipH="1">
            <a:off x="6705600" y="2514600"/>
            <a:ext cx="762000" cy="457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7" name="Text Box 15"/>
          <p:cNvSpPr txBox="1">
            <a:spLocks noChangeArrowheads="1"/>
          </p:cNvSpPr>
          <p:nvPr/>
        </p:nvSpPr>
        <p:spPr bwMode="auto">
          <a:xfrm>
            <a:off x="7467600" y="1981200"/>
            <a:ext cx="1503887"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Israelite</a:t>
            </a:r>
          </a:p>
          <a:p>
            <a:pPr algn="ctr">
              <a:defRPr/>
            </a:pPr>
            <a:r>
              <a:rPr lang="en-US" sz="2000" dirty="0" err="1">
                <a:solidFill>
                  <a:schemeClr val="bg1"/>
                </a:solidFill>
                <a:effectLst>
                  <a:glow rad="76200">
                    <a:schemeClr val="tx1">
                      <a:alpha val="60000"/>
                    </a:schemeClr>
                  </a:glow>
                </a:effectLst>
                <a:latin typeface="Calibri" pitchFamily="34" charset="0"/>
                <a:cs typeface="Calibri" pitchFamily="34" charset="0"/>
              </a:rPr>
              <a:t>watersystem</a:t>
            </a:r>
            <a:endParaRPr lang="en-US" sz="2000" dirty="0">
              <a:solidFill>
                <a:schemeClr val="bg1"/>
              </a:solidFill>
              <a:effectLst>
                <a:glow rad="76200">
                  <a:schemeClr val="tx1">
                    <a:alpha val="60000"/>
                  </a:schemeClr>
                </a:glow>
              </a:effectLst>
              <a:latin typeface="Calibri" pitchFamily="34" charset="0"/>
              <a:cs typeface="Calibri" pitchFamily="34" charset="0"/>
            </a:endParaRPr>
          </a:p>
        </p:txBody>
      </p:sp>
      <p:sp>
        <p:nvSpPr>
          <p:cNvPr id="8" name="Line 8"/>
          <p:cNvSpPr>
            <a:spLocks noChangeShapeType="1"/>
          </p:cNvSpPr>
          <p:nvPr/>
        </p:nvSpPr>
        <p:spPr bwMode="auto">
          <a:xfrm flipH="1" flipV="1">
            <a:off x="4572000" y="4038600"/>
            <a:ext cx="76200" cy="533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9" name="Text Box 15"/>
          <p:cNvSpPr txBox="1">
            <a:spLocks noChangeArrowheads="1"/>
          </p:cNvSpPr>
          <p:nvPr/>
        </p:nvSpPr>
        <p:spPr bwMode="auto">
          <a:xfrm>
            <a:off x="4114800" y="4495800"/>
            <a:ext cx="1012717"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Israelite</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tower</a:t>
            </a:r>
          </a:p>
        </p:txBody>
      </p:sp>
      <p:sp>
        <p:nvSpPr>
          <p:cNvPr id="10" name="Line 8"/>
          <p:cNvSpPr>
            <a:spLocks noChangeShapeType="1"/>
          </p:cNvSpPr>
          <p:nvPr/>
        </p:nvSpPr>
        <p:spPr bwMode="auto">
          <a:xfrm flipH="1">
            <a:off x="6096000" y="1676400"/>
            <a:ext cx="609600" cy="838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1" name="Text Box 15"/>
          <p:cNvSpPr txBox="1">
            <a:spLocks noChangeArrowheads="1"/>
          </p:cNvSpPr>
          <p:nvPr/>
        </p:nvSpPr>
        <p:spPr bwMode="auto">
          <a:xfrm>
            <a:off x="6477000" y="1219200"/>
            <a:ext cx="1229123"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Canaanite</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palace</a:t>
            </a:r>
          </a:p>
        </p:txBody>
      </p:sp>
      <p:sp>
        <p:nvSpPr>
          <p:cNvPr id="12" name="Line 8"/>
          <p:cNvSpPr>
            <a:spLocks noChangeShapeType="1"/>
          </p:cNvSpPr>
          <p:nvPr/>
        </p:nvSpPr>
        <p:spPr bwMode="auto">
          <a:xfrm flipH="1">
            <a:off x="4572000" y="1524000"/>
            <a:ext cx="381000" cy="6858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3" name="Text Box 15"/>
          <p:cNvSpPr txBox="1">
            <a:spLocks noChangeArrowheads="1"/>
          </p:cNvSpPr>
          <p:nvPr/>
        </p:nvSpPr>
        <p:spPr bwMode="auto">
          <a:xfrm>
            <a:off x="4669518" y="968514"/>
            <a:ext cx="1274082" cy="707886"/>
          </a:xfrm>
          <a:prstGeom prst="rect">
            <a:avLst/>
          </a:prstGeom>
          <a:noFill/>
          <a:ln w="9525">
            <a:noFill/>
            <a:miter lim="800000"/>
            <a:headEnd/>
            <a:tailEnd/>
          </a:ln>
          <a:effectLst/>
        </p:spPr>
        <p:txBody>
          <a:bodyPr wrap="none">
            <a:spAutoFit/>
          </a:bodyPr>
          <a:lstStyle/>
          <a:p>
            <a:pPr algn="ctr">
              <a:defRPr/>
            </a:pPr>
            <a:r>
              <a:rPr lang="en-US" sz="2000" dirty="0" err="1">
                <a:solidFill>
                  <a:schemeClr val="bg1"/>
                </a:solidFill>
                <a:effectLst>
                  <a:glow rad="76200">
                    <a:schemeClr val="tx1">
                      <a:alpha val="60000"/>
                    </a:schemeClr>
                  </a:glow>
                </a:effectLst>
                <a:latin typeface="Calibri" pitchFamily="34" charset="0"/>
                <a:cs typeface="Calibri" pitchFamily="34" charset="0"/>
              </a:rPr>
              <a:t>Solomonic</a:t>
            </a:r>
            <a:endParaRPr lang="en-US" sz="2000" dirty="0">
              <a:solidFill>
                <a:schemeClr val="bg1"/>
              </a:solidFill>
              <a:effectLst>
                <a:glow rad="76200">
                  <a:schemeClr val="tx1">
                    <a:alpha val="60000"/>
                  </a:schemeClr>
                </a:glow>
              </a:effectLst>
              <a:latin typeface="Calibri" pitchFamily="34" charset="0"/>
              <a:cs typeface="Calibri" pitchFamily="34" charset="0"/>
            </a:endParaRP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gate</a:t>
            </a:r>
          </a:p>
        </p:txBody>
      </p:sp>
      <p:sp>
        <p:nvSpPr>
          <p:cNvPr id="16" name="Text Box 15"/>
          <p:cNvSpPr txBox="1">
            <a:spLocks noChangeArrowheads="1"/>
          </p:cNvSpPr>
          <p:nvPr/>
        </p:nvSpPr>
        <p:spPr bwMode="auto">
          <a:xfrm>
            <a:off x="2743200" y="990600"/>
            <a:ext cx="1203199" cy="400110"/>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lower city</a:t>
            </a:r>
          </a:p>
        </p:txBody>
      </p:sp>
      <p:sp>
        <p:nvSpPr>
          <p:cNvPr id="17" name="Text Box 15"/>
          <p:cNvSpPr txBox="1">
            <a:spLocks noChangeArrowheads="1"/>
          </p:cNvSpPr>
          <p:nvPr/>
        </p:nvSpPr>
        <p:spPr bwMode="auto">
          <a:xfrm>
            <a:off x="0" y="1676400"/>
            <a:ext cx="1203199" cy="400110"/>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lower city</a:t>
            </a:r>
          </a:p>
        </p:txBody>
      </p:sp>
      <p:sp>
        <p:nvSpPr>
          <p:cNvPr id="18" name="Line 8"/>
          <p:cNvSpPr>
            <a:spLocks noChangeShapeType="1"/>
          </p:cNvSpPr>
          <p:nvPr/>
        </p:nvSpPr>
        <p:spPr bwMode="auto">
          <a:xfrm flipV="1">
            <a:off x="3886200" y="2743200"/>
            <a:ext cx="457200" cy="3810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9" name="Text Box 15"/>
          <p:cNvSpPr txBox="1">
            <a:spLocks noChangeArrowheads="1"/>
          </p:cNvSpPr>
          <p:nvPr/>
        </p:nvSpPr>
        <p:spPr bwMode="auto">
          <a:xfrm>
            <a:off x="2895600" y="2971800"/>
            <a:ext cx="1142711"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tripartite</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building</a:t>
            </a:r>
          </a:p>
        </p:txBody>
      </p:sp>
      <p:sp>
        <p:nvSpPr>
          <p:cNvPr id="20" name="Line 8"/>
          <p:cNvSpPr>
            <a:spLocks noChangeShapeType="1"/>
          </p:cNvSpPr>
          <p:nvPr/>
        </p:nvSpPr>
        <p:spPr bwMode="auto">
          <a:xfrm flipH="1" flipV="1">
            <a:off x="4876800" y="2819400"/>
            <a:ext cx="457200" cy="3048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21" name="Text Box 15"/>
          <p:cNvSpPr txBox="1">
            <a:spLocks noChangeArrowheads="1"/>
          </p:cNvSpPr>
          <p:nvPr/>
        </p:nvSpPr>
        <p:spPr bwMode="auto">
          <a:xfrm>
            <a:off x="5186888" y="3048000"/>
            <a:ext cx="1290112"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four-room</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house</a:t>
            </a:r>
          </a:p>
        </p:txBody>
      </p:sp>
    </p:spTree>
    <p:extLst>
      <p:ext uri="{BB962C8B-B14F-4D97-AF65-F5344CB8AC3E}">
        <p14:creationId xmlns:p14="http://schemas.microsoft.com/office/powerpoint/2010/main" val="1378232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p:cNvGrpSpPr>
            <a:grpSpLocks noGrp="1" noUngrp="1" noChangeAspect="1"/>
          </p:cNvGrpSpPr>
          <p:nvPr/>
        </p:nvGrpSpPr>
        <p:grpSpPr bwMode="auto">
          <a:xfrm>
            <a:off x="0" y="0"/>
            <a:ext cx="9144000" cy="6564313"/>
            <a:chOff x="685800" y="828675"/>
            <a:chExt cx="7772400" cy="5580063"/>
          </a:xfrm>
        </p:grpSpPr>
        <p:pic>
          <p:nvPicPr>
            <p:cNvPr id="38914" name="Picture 1" descr="Jordan River north of Sea of Galilee, tb032807034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38915" name="Rectangle 2"/>
            <p:cNvSpPr>
              <a:spLocks noChangeArrowheads="1"/>
            </p:cNvSpPr>
            <p:nvPr/>
          </p:nvSpPr>
          <p:spPr bwMode="auto">
            <a:xfrm>
              <a:off x="685800" y="6065838"/>
              <a:ext cx="7772400" cy="342900"/>
            </a:xfrm>
            <a:prstGeom prst="rect">
              <a:avLst/>
            </a:prstGeom>
            <a:noFill/>
            <a:ln w="9525">
              <a:noFill/>
              <a:miter lim="800000"/>
              <a:headEnd/>
              <a:tailEnd/>
            </a:ln>
          </p:spPr>
          <p:txBody>
            <a:bodyPr anchor="ctr"/>
            <a:lstStyle/>
            <a:p>
              <a:pPr algn="ctr"/>
              <a:r>
                <a:rPr lang="en-US" sz="2200">
                  <a:latin typeface="Calibri" pitchFamily="34" charset="0"/>
                </a:rPr>
                <a:t>Jordan River north of Sea of Galilee</a:t>
              </a:r>
            </a:p>
          </p:txBody>
        </p:sp>
      </p:grpSp>
    </p:spTree>
    <p:extLst>
      <p:ext uri="{BB962C8B-B14F-4D97-AF65-F5344CB8AC3E}">
        <p14:creationId xmlns:p14="http://schemas.microsoft.com/office/powerpoint/2010/main" val="243506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hidden="1"/>
          <p:cNvSpPr>
            <a:spLocks noGrp="1" noChangeArrowheads="1"/>
          </p:cNvSpPr>
          <p:nvPr>
            <p:ph type="title"/>
          </p:nvPr>
        </p:nvSpPr>
        <p:spPr/>
        <p:txBody>
          <a:bodyPr/>
          <a:lstStyle/>
          <a:p>
            <a:pPr eaLnBrk="1" hangingPunct="1"/>
            <a:endParaRPr lang="en-US" smtClean="0">
              <a:ea typeface="ＭＳ Ｐゴシック" pitchFamily="34" charset="-128"/>
            </a:endParaRPr>
          </a:p>
        </p:txBody>
      </p:sp>
      <p:pic>
        <p:nvPicPr>
          <p:cNvPr id="77826" name="Picture 3" descr="Acco lighthouse, tb n122100 sr"/>
          <p:cNvPicPr preferRelativeResize="0">
            <a:picLocks noChangeAspect="1" noChangeArrowheads="1"/>
          </p:cNvPicPr>
          <p:nvPr>
            <p:custDataLst>
              <p:tags r:id="rId1"/>
            </p:custDataLst>
          </p:nvPr>
        </p:nvPicPr>
        <p:blipFill>
          <a:blip r:embed="rId4"/>
          <a:srcRect/>
          <a:stretch>
            <a:fillRect/>
          </a:stretch>
        </p:blipFill>
        <p:spPr bwMode="auto">
          <a:xfrm>
            <a:off x="0" y="0"/>
            <a:ext cx="9144000" cy="6858000"/>
          </a:xfrm>
          <a:prstGeom prst="rect">
            <a:avLst/>
          </a:prstGeom>
          <a:noFill/>
          <a:ln w="101600" cmpd="thinThick">
            <a:noFill/>
            <a:miter lim="800000"/>
            <a:headEnd/>
            <a:tailEnd/>
          </a:ln>
        </p:spPr>
      </p:pic>
      <p:sp>
        <p:nvSpPr>
          <p:cNvPr id="77828" name="Text Box 4"/>
          <p:cNvSpPr txBox="1">
            <a:spLocks noChangeArrowheads="1"/>
          </p:cNvSpPr>
          <p:nvPr/>
        </p:nvSpPr>
        <p:spPr bwMode="auto">
          <a:xfrm>
            <a:off x="0" y="6400800"/>
            <a:ext cx="9169400" cy="457200"/>
          </a:xfrm>
          <a:prstGeom prst="rect">
            <a:avLst/>
          </a:prstGeom>
          <a:noFill/>
          <a:ln w="9525">
            <a:noFill/>
            <a:miter lim="800000"/>
            <a:headEnd/>
            <a:tailEnd/>
          </a:ln>
          <a:effectLst/>
        </p:spPr>
        <p:txBody>
          <a:bodyPr/>
          <a:lstStyle/>
          <a:p>
            <a:pPr algn="ctr">
              <a:defRPr/>
            </a:pPr>
            <a:r>
              <a:rPr lang="en-US" sz="2200" dirty="0" err="1">
                <a:solidFill>
                  <a:schemeClr val="bg1"/>
                </a:solidFill>
                <a:effectLst>
                  <a:glow rad="76200">
                    <a:schemeClr val="tx1">
                      <a:alpha val="60000"/>
                    </a:schemeClr>
                  </a:glow>
                </a:effectLst>
                <a:latin typeface="Calibri" pitchFamily="34" charset="0"/>
                <a:cs typeface="Calibri" pitchFamily="34" charset="0"/>
              </a:rPr>
              <a:t>Acco</a:t>
            </a:r>
            <a:r>
              <a:rPr lang="en-US" sz="2200" dirty="0">
                <a:solidFill>
                  <a:schemeClr val="bg1"/>
                </a:solidFill>
                <a:effectLst>
                  <a:glow rad="76200">
                    <a:schemeClr val="tx1">
                      <a:alpha val="60000"/>
                    </a:schemeClr>
                  </a:glow>
                </a:effectLst>
                <a:latin typeface="Calibri" pitchFamily="34" charset="0"/>
                <a:cs typeface="Calibri" pitchFamily="34" charset="0"/>
              </a:rPr>
              <a:t> lighthouse</a:t>
            </a:r>
          </a:p>
        </p:txBody>
      </p:sp>
    </p:spTree>
    <p:extLst>
      <p:ext uri="{BB962C8B-B14F-4D97-AF65-F5344CB8AC3E}">
        <p14:creationId xmlns:p14="http://schemas.microsoft.com/office/powerpoint/2010/main" val="369228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3"/>
          <p:cNvGrpSpPr>
            <a:grpSpLocks noGrp="1" noUngrp="1" noChangeAspect="1"/>
          </p:cNvGrpSpPr>
          <p:nvPr/>
        </p:nvGrpSpPr>
        <p:grpSpPr bwMode="auto">
          <a:xfrm>
            <a:off x="0" y="0"/>
            <a:ext cx="9144000" cy="6529388"/>
            <a:chOff x="685800" y="844550"/>
            <a:chExt cx="7772400" cy="5549900"/>
          </a:xfrm>
        </p:grpSpPr>
        <p:pic>
          <p:nvPicPr>
            <p:cNvPr id="36866" name="Picture 1" descr="Gamla from east, tb032705332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36867"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algn="ctr"/>
              <a:r>
                <a:rPr lang="en-US" sz="2200">
                  <a:cs typeface="Calibri" pitchFamily="34" charset="0"/>
                </a:rPr>
                <a:t>Gamla from east</a:t>
              </a:r>
            </a:p>
          </p:txBody>
        </p:sp>
      </p:grpSp>
    </p:spTree>
    <p:extLst>
      <p:ext uri="{BB962C8B-B14F-4D97-AF65-F5344CB8AC3E}">
        <p14:creationId xmlns:p14="http://schemas.microsoft.com/office/powerpoint/2010/main" val="70710024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p:cNvGrpSpPr>
            <a:grpSpLocks noGrp="1" noUngrp="1" noChangeAspect="1"/>
          </p:cNvGrpSpPr>
          <p:nvPr/>
        </p:nvGrpSpPr>
        <p:grpSpPr bwMode="auto">
          <a:xfrm>
            <a:off x="0" y="0"/>
            <a:ext cx="9144000" cy="6529388"/>
            <a:chOff x="685800" y="844550"/>
            <a:chExt cx="7772400" cy="5549900"/>
          </a:xfrm>
        </p:grpSpPr>
        <p:pic>
          <p:nvPicPr>
            <p:cNvPr id="38937" name="Picture 1" descr="Gamla from east, tb032705332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38938"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algn="ctr"/>
              <a:r>
                <a:rPr lang="en-US" sz="2200">
                  <a:cs typeface="Calibri" pitchFamily="34" charset="0"/>
                </a:rPr>
                <a:t>Gamla from east</a:t>
              </a:r>
            </a:p>
          </p:txBody>
        </p:sp>
      </p:grpSp>
      <p:sp>
        <p:nvSpPr>
          <p:cNvPr id="6" name="Line 8"/>
          <p:cNvSpPr>
            <a:spLocks noChangeShapeType="1"/>
          </p:cNvSpPr>
          <p:nvPr/>
        </p:nvSpPr>
        <p:spPr bwMode="auto">
          <a:xfrm>
            <a:off x="1828800" y="3657600"/>
            <a:ext cx="1066800" cy="838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7" name="Text Box 15"/>
          <p:cNvSpPr txBox="1">
            <a:spLocks noChangeArrowheads="1"/>
          </p:cNvSpPr>
          <p:nvPr/>
        </p:nvSpPr>
        <p:spPr bwMode="auto">
          <a:xfrm>
            <a:off x="929671" y="3352800"/>
            <a:ext cx="899129"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breach</a:t>
            </a:r>
          </a:p>
        </p:txBody>
      </p:sp>
      <p:sp>
        <p:nvSpPr>
          <p:cNvPr id="8" name="Line 8"/>
          <p:cNvSpPr>
            <a:spLocks noChangeShapeType="1"/>
          </p:cNvSpPr>
          <p:nvPr/>
        </p:nvSpPr>
        <p:spPr bwMode="auto">
          <a:xfrm>
            <a:off x="3048000" y="2590800"/>
            <a:ext cx="609600" cy="1295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9" name="Text Box 15"/>
          <p:cNvSpPr txBox="1">
            <a:spLocks noChangeArrowheads="1"/>
          </p:cNvSpPr>
          <p:nvPr/>
        </p:nvSpPr>
        <p:spPr bwMode="auto">
          <a:xfrm>
            <a:off x="2133600" y="2209800"/>
            <a:ext cx="1291364"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synagogue</a:t>
            </a:r>
          </a:p>
        </p:txBody>
      </p:sp>
      <p:sp>
        <p:nvSpPr>
          <p:cNvPr id="10" name="Line 8"/>
          <p:cNvSpPr>
            <a:spLocks noChangeShapeType="1"/>
          </p:cNvSpPr>
          <p:nvPr/>
        </p:nvSpPr>
        <p:spPr bwMode="auto">
          <a:xfrm flipH="1" flipV="1">
            <a:off x="1828800" y="5029200"/>
            <a:ext cx="914400" cy="3810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11" name="Text Box 15"/>
          <p:cNvSpPr txBox="1">
            <a:spLocks noChangeArrowheads="1"/>
          </p:cNvSpPr>
          <p:nvPr/>
        </p:nvSpPr>
        <p:spPr bwMode="auto">
          <a:xfrm>
            <a:off x="2743200" y="5257800"/>
            <a:ext cx="1061308"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city wall</a:t>
            </a:r>
          </a:p>
        </p:txBody>
      </p:sp>
      <p:sp>
        <p:nvSpPr>
          <p:cNvPr id="12" name="Line 8"/>
          <p:cNvSpPr>
            <a:spLocks noChangeShapeType="1"/>
          </p:cNvSpPr>
          <p:nvPr/>
        </p:nvSpPr>
        <p:spPr bwMode="auto">
          <a:xfrm flipV="1">
            <a:off x="3733800" y="3733800"/>
            <a:ext cx="838200" cy="1600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13" name="Line 8"/>
          <p:cNvSpPr>
            <a:spLocks noChangeShapeType="1"/>
          </p:cNvSpPr>
          <p:nvPr/>
        </p:nvSpPr>
        <p:spPr bwMode="auto">
          <a:xfrm>
            <a:off x="4038600" y="990600"/>
            <a:ext cx="1066800" cy="838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14" name="Text Box 15"/>
          <p:cNvSpPr txBox="1">
            <a:spLocks noChangeArrowheads="1"/>
          </p:cNvSpPr>
          <p:nvPr/>
        </p:nvSpPr>
        <p:spPr bwMode="auto">
          <a:xfrm>
            <a:off x="3048000" y="685800"/>
            <a:ext cx="974270"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summit</a:t>
            </a:r>
          </a:p>
        </p:txBody>
      </p:sp>
      <p:sp>
        <p:nvSpPr>
          <p:cNvPr id="15" name="Line 8"/>
          <p:cNvSpPr>
            <a:spLocks noChangeShapeType="1"/>
          </p:cNvSpPr>
          <p:nvPr/>
        </p:nvSpPr>
        <p:spPr bwMode="auto">
          <a:xfrm flipH="1">
            <a:off x="6096000" y="1981200"/>
            <a:ext cx="685800" cy="10668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16" name="Text Box 15"/>
          <p:cNvSpPr txBox="1">
            <a:spLocks noChangeArrowheads="1"/>
          </p:cNvSpPr>
          <p:nvPr/>
        </p:nvSpPr>
        <p:spPr bwMode="auto">
          <a:xfrm>
            <a:off x="6477000" y="1524000"/>
            <a:ext cx="1531940"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round tower</a:t>
            </a:r>
          </a:p>
        </p:txBody>
      </p:sp>
    </p:spTree>
    <p:extLst>
      <p:ext uri="{BB962C8B-B14F-4D97-AF65-F5344CB8AC3E}">
        <p14:creationId xmlns:p14="http://schemas.microsoft.com/office/powerpoint/2010/main" val="331710501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hidden="1"/>
          <p:cNvSpPr>
            <a:spLocks noGrp="1" noChangeArrowheads="1"/>
          </p:cNvSpPr>
          <p:nvPr>
            <p:ph type="title"/>
          </p:nvPr>
        </p:nvSpPr>
        <p:spPr/>
        <p:txBody>
          <a:bodyPr/>
          <a:lstStyle/>
          <a:p>
            <a:pPr eaLnBrk="1" hangingPunct="1"/>
            <a:endParaRPr lang="en-US" smtClean="0"/>
          </a:p>
        </p:txBody>
      </p:sp>
      <p:pic>
        <p:nvPicPr>
          <p:cNvPr id="186370" name="Picture 3" descr="Sea level sign with Sea of Galilee"/>
          <p:cNvPicPr preferRelativeResize="0">
            <a:picLocks noChangeAspect="1" noChangeArrowheads="1"/>
          </p:cNvPicPr>
          <p:nvPr>
            <p:custDataLst>
              <p:tags r:id="rId1"/>
            </p:custDataLst>
          </p:nvPr>
        </p:nvPicPr>
        <p:blipFill>
          <a:blip r:embed="rId4"/>
          <a:srcRect/>
          <a:stretch>
            <a:fillRect/>
          </a:stretch>
        </p:blipFill>
        <p:spPr bwMode="auto">
          <a:xfrm>
            <a:off x="9525" y="3175"/>
            <a:ext cx="9126538" cy="6851650"/>
          </a:xfrm>
          <a:prstGeom prst="rect">
            <a:avLst/>
          </a:prstGeom>
          <a:noFill/>
          <a:ln w="9525">
            <a:noFill/>
            <a:miter lim="800000"/>
            <a:headEnd/>
            <a:tailEnd/>
          </a:ln>
        </p:spPr>
      </p:pic>
      <p:sp>
        <p:nvSpPr>
          <p:cNvPr id="355332" name="Text Box 4"/>
          <p:cNvSpPr txBox="1">
            <a:spLocks noChangeArrowheads="1"/>
          </p:cNvSpPr>
          <p:nvPr/>
        </p:nvSpPr>
        <p:spPr bwMode="auto">
          <a:xfrm>
            <a:off x="0" y="6394450"/>
            <a:ext cx="9144000" cy="473075"/>
          </a:xfrm>
          <a:prstGeom prst="rect">
            <a:avLst/>
          </a:prstGeom>
        </p:spPr>
        <p:txBody>
          <a:bodyPr/>
          <a:lstStyle/>
          <a:p>
            <a:pPr algn="ctr">
              <a:lnSpc>
                <a:spcPct val="90000"/>
              </a:lnSpc>
              <a:defRPr/>
            </a:pPr>
            <a:r>
              <a:rPr lang="en-US" sz="2200" dirty="0">
                <a:solidFill>
                  <a:schemeClr val="bg1"/>
                </a:solidFill>
                <a:effectLst>
                  <a:glow rad="76200">
                    <a:schemeClr val="tx1">
                      <a:alpha val="60000"/>
                    </a:schemeClr>
                  </a:glow>
                </a:effectLst>
                <a:latin typeface="Calibri" pitchFamily="34" charset="0"/>
                <a:cs typeface="Calibri" pitchFamily="34" charset="0"/>
              </a:rPr>
              <a:t>Sea of Galilee sea level sign</a:t>
            </a:r>
          </a:p>
        </p:txBody>
      </p:sp>
    </p:spTree>
    <p:extLst>
      <p:ext uri="{BB962C8B-B14F-4D97-AF65-F5344CB8AC3E}">
        <p14:creationId xmlns:p14="http://schemas.microsoft.com/office/powerpoint/2010/main" val="336313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3"/>
          <p:cNvGrpSpPr>
            <a:grpSpLocks noGrp="1" noUngrp="1" noChangeAspect="1"/>
          </p:cNvGrpSpPr>
          <p:nvPr/>
        </p:nvGrpSpPr>
        <p:grpSpPr bwMode="auto">
          <a:xfrm>
            <a:off x="0" y="0"/>
            <a:ext cx="9144000" cy="6529388"/>
            <a:chOff x="685800" y="844550"/>
            <a:chExt cx="7772400" cy="5549900"/>
          </a:xfrm>
        </p:grpSpPr>
        <p:pic>
          <p:nvPicPr>
            <p:cNvPr id="65538" name="Picture 1" descr="Plain of Gennesaret from southwest, tb053005508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65539"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algn="ctr"/>
              <a:r>
                <a:rPr lang="en-US" sz="2200">
                  <a:latin typeface="Calibri" pitchFamily="34" charset="0"/>
                </a:rPr>
                <a:t>Plain of Gennesaret from southwest</a:t>
              </a:r>
            </a:p>
          </p:txBody>
        </p:sp>
      </p:grpSp>
    </p:spTree>
    <p:extLst>
      <p:ext uri="{BB962C8B-B14F-4D97-AF65-F5344CB8AC3E}">
        <p14:creationId xmlns:p14="http://schemas.microsoft.com/office/powerpoint/2010/main" val="223570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3"/>
          <p:cNvGrpSpPr>
            <a:grpSpLocks noGrp="1" noUngrp="1" noChangeAspect="1"/>
          </p:cNvGrpSpPr>
          <p:nvPr/>
        </p:nvGrpSpPr>
        <p:grpSpPr bwMode="auto">
          <a:xfrm>
            <a:off x="0" y="0"/>
            <a:ext cx="9144000" cy="6529388"/>
            <a:chOff x="685800" y="844550"/>
            <a:chExt cx="7772400" cy="5549900"/>
          </a:xfrm>
        </p:grpSpPr>
        <p:pic>
          <p:nvPicPr>
            <p:cNvPr id="65538" name="Picture 1" descr="Plain of Gennesaret from southwest, tb053005508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65539"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algn="ctr"/>
              <a:r>
                <a:rPr lang="en-US" sz="2200">
                  <a:latin typeface="Calibri" pitchFamily="34" charset="0"/>
                </a:rPr>
                <a:t>Plain of Gennesaret from southwest</a:t>
              </a:r>
            </a:p>
          </p:txBody>
        </p:sp>
      </p:grpSp>
      <p:sp>
        <p:nvSpPr>
          <p:cNvPr id="5" name="Text Box 5"/>
          <p:cNvSpPr txBox="1">
            <a:spLocks noChangeArrowheads="1"/>
          </p:cNvSpPr>
          <p:nvPr/>
        </p:nvSpPr>
        <p:spPr bwMode="auto">
          <a:xfrm>
            <a:off x="3200400" y="1884416"/>
            <a:ext cx="1394934"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Capernaum</a:t>
            </a:r>
          </a:p>
        </p:txBody>
      </p:sp>
      <p:sp>
        <p:nvSpPr>
          <p:cNvPr id="6" name="Text Box 6"/>
          <p:cNvSpPr txBox="1">
            <a:spLocks noChangeArrowheads="1"/>
          </p:cNvSpPr>
          <p:nvPr/>
        </p:nvSpPr>
        <p:spPr bwMode="auto">
          <a:xfrm>
            <a:off x="6672057" y="4057709"/>
            <a:ext cx="1086388" cy="400110"/>
          </a:xfrm>
          <a:prstGeom prst="rect">
            <a:avLst/>
          </a:prstGeom>
          <a:noFill/>
          <a:ln w="9525">
            <a:noFill/>
            <a:miter lim="800000"/>
            <a:headEnd/>
            <a:tailEnd/>
          </a:ln>
          <a:effectLst/>
        </p:spPr>
        <p:txBody>
          <a:bodyPr wrap="none">
            <a:spAutoFit/>
          </a:bodyPr>
          <a:lstStyle/>
          <a:p>
            <a:pPr>
              <a:defRPr/>
            </a:pPr>
            <a:r>
              <a:rPr lang="en-US" sz="2000" dirty="0" err="1" smtClean="0">
                <a:solidFill>
                  <a:schemeClr val="bg1"/>
                </a:solidFill>
                <a:effectLst>
                  <a:glow rad="76200">
                    <a:schemeClr val="tx1">
                      <a:alpha val="60000"/>
                    </a:schemeClr>
                  </a:glow>
                </a:effectLst>
                <a:latin typeface="Calibri" pitchFamily="34" charset="0"/>
                <a:cs typeface="Calibri" pitchFamily="34" charset="0"/>
              </a:rPr>
              <a:t>Magdala</a:t>
            </a:r>
            <a:endParaRPr lang="en-US" sz="2000" dirty="0">
              <a:solidFill>
                <a:schemeClr val="bg1"/>
              </a:solidFill>
              <a:effectLst>
                <a:glow rad="76200">
                  <a:schemeClr val="tx1">
                    <a:alpha val="60000"/>
                  </a:schemeClr>
                </a:glow>
              </a:effectLst>
              <a:latin typeface="Calibri" pitchFamily="34" charset="0"/>
              <a:cs typeface="Calibri" pitchFamily="34" charset="0"/>
            </a:endParaRPr>
          </a:p>
        </p:txBody>
      </p:sp>
      <p:sp>
        <p:nvSpPr>
          <p:cNvPr id="7" name="Text Box 7"/>
          <p:cNvSpPr txBox="1">
            <a:spLocks noChangeArrowheads="1"/>
          </p:cNvSpPr>
          <p:nvPr/>
        </p:nvSpPr>
        <p:spPr bwMode="auto">
          <a:xfrm>
            <a:off x="533400" y="2050352"/>
            <a:ext cx="2003305"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Mt. of Beatitudes</a:t>
            </a:r>
          </a:p>
        </p:txBody>
      </p:sp>
      <p:sp>
        <p:nvSpPr>
          <p:cNvPr id="8" name="Text Box 8"/>
          <p:cNvSpPr txBox="1">
            <a:spLocks noChangeArrowheads="1"/>
          </p:cNvSpPr>
          <p:nvPr/>
        </p:nvSpPr>
        <p:spPr bwMode="auto">
          <a:xfrm>
            <a:off x="5643950" y="1885890"/>
            <a:ext cx="1214050"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Bethsaida</a:t>
            </a:r>
          </a:p>
        </p:txBody>
      </p:sp>
      <p:sp>
        <p:nvSpPr>
          <p:cNvPr id="9" name="Text Box 9"/>
          <p:cNvSpPr txBox="1">
            <a:spLocks noChangeArrowheads="1"/>
          </p:cNvSpPr>
          <p:nvPr/>
        </p:nvSpPr>
        <p:spPr bwMode="auto">
          <a:xfrm>
            <a:off x="2791768" y="4172009"/>
            <a:ext cx="2234971" cy="400110"/>
          </a:xfrm>
          <a:prstGeom prst="rect">
            <a:avLst/>
          </a:prstGeom>
          <a:noFill/>
          <a:ln w="9525">
            <a:noFill/>
            <a:miter lim="800000"/>
            <a:headEnd/>
            <a:tailEnd/>
          </a:ln>
          <a:effectLst/>
        </p:spPr>
        <p:txBody>
          <a:bodyPr wrap="none">
            <a:spAutoFit/>
          </a:bodyPr>
          <a:lstStyle/>
          <a:p>
            <a:pPr>
              <a:defRPr/>
            </a:pPr>
            <a:r>
              <a:rPr lang="en-US" sz="2000" dirty="0" smtClean="0">
                <a:solidFill>
                  <a:schemeClr val="bg1"/>
                </a:solidFill>
                <a:effectLst>
                  <a:glow rad="76200">
                    <a:schemeClr val="tx1">
                      <a:alpha val="60000"/>
                    </a:schemeClr>
                  </a:glow>
                </a:effectLst>
                <a:latin typeface="Calibri" pitchFamily="34" charset="0"/>
                <a:cs typeface="Calibri" pitchFamily="34" charset="0"/>
              </a:rPr>
              <a:t>Plain of Gennesaret</a:t>
            </a:r>
            <a:endParaRPr lang="en-US" sz="2000" dirty="0">
              <a:solidFill>
                <a:schemeClr val="bg1"/>
              </a:solidFill>
              <a:effectLst>
                <a:glow rad="76200">
                  <a:schemeClr val="tx1">
                    <a:alpha val="60000"/>
                  </a:schemeClr>
                </a:glow>
              </a:effectLst>
              <a:latin typeface="Calibri" pitchFamily="34" charset="0"/>
              <a:cs typeface="Calibri" pitchFamily="34" charset="0"/>
            </a:endParaRPr>
          </a:p>
        </p:txBody>
      </p:sp>
      <p:sp>
        <p:nvSpPr>
          <p:cNvPr id="10" name="Text Box 10"/>
          <p:cNvSpPr txBox="1">
            <a:spLocks noChangeArrowheads="1"/>
          </p:cNvSpPr>
          <p:nvPr/>
        </p:nvSpPr>
        <p:spPr bwMode="auto">
          <a:xfrm>
            <a:off x="7429929" y="1885890"/>
            <a:ext cx="1644233"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Golan Heights</a:t>
            </a:r>
          </a:p>
        </p:txBody>
      </p:sp>
      <p:sp>
        <p:nvSpPr>
          <p:cNvPr id="11" name="Line 11"/>
          <p:cNvSpPr>
            <a:spLocks noChangeShapeType="1"/>
          </p:cNvSpPr>
          <p:nvPr/>
        </p:nvSpPr>
        <p:spPr bwMode="auto">
          <a:xfrm>
            <a:off x="7696200" y="4372064"/>
            <a:ext cx="339762" cy="85755"/>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a:defRPr/>
            </a:pPr>
            <a:endParaRPr lang="en-US" dirty="0">
              <a:latin typeface="Calibri" pitchFamily="34" charset="0"/>
              <a:cs typeface="+mn-cs"/>
            </a:endParaRPr>
          </a:p>
        </p:txBody>
      </p:sp>
      <p:sp>
        <p:nvSpPr>
          <p:cNvPr id="12" name="Line 12"/>
          <p:cNvSpPr>
            <a:spLocks noChangeShapeType="1"/>
          </p:cNvSpPr>
          <p:nvPr/>
        </p:nvSpPr>
        <p:spPr bwMode="auto">
          <a:xfrm>
            <a:off x="2536705" y="2450461"/>
            <a:ext cx="435095" cy="195955"/>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a:defRPr/>
            </a:pPr>
            <a:endParaRPr lang="en-US" dirty="0">
              <a:latin typeface="Calibri" pitchFamily="34" charset="0"/>
              <a:cs typeface="+mn-cs"/>
            </a:endParaRPr>
          </a:p>
        </p:txBody>
      </p:sp>
      <p:sp>
        <p:nvSpPr>
          <p:cNvPr id="13" name="Line 13"/>
          <p:cNvSpPr>
            <a:spLocks noChangeShapeType="1"/>
          </p:cNvSpPr>
          <p:nvPr/>
        </p:nvSpPr>
        <p:spPr bwMode="auto">
          <a:xfrm>
            <a:off x="4114800" y="2265416"/>
            <a:ext cx="228600" cy="283022"/>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a:defRPr/>
            </a:pPr>
            <a:endParaRPr lang="en-US" dirty="0">
              <a:latin typeface="Calibri" pitchFamily="34" charset="0"/>
              <a:cs typeface="+mn-cs"/>
            </a:endParaRPr>
          </a:p>
        </p:txBody>
      </p:sp>
      <p:sp>
        <p:nvSpPr>
          <p:cNvPr id="14" name="Line 14"/>
          <p:cNvSpPr>
            <a:spLocks noChangeShapeType="1"/>
          </p:cNvSpPr>
          <p:nvPr/>
        </p:nvSpPr>
        <p:spPr bwMode="auto">
          <a:xfrm flipH="1">
            <a:off x="6095783" y="2227315"/>
            <a:ext cx="114300" cy="258739"/>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a:defRPr/>
            </a:pPr>
            <a:endParaRPr lang="en-US" dirty="0">
              <a:latin typeface="Calibri" pitchFamily="34" charset="0"/>
              <a:cs typeface="+mn-cs"/>
            </a:endParaRPr>
          </a:p>
        </p:txBody>
      </p:sp>
    </p:spTree>
    <p:extLst>
      <p:ext uri="{BB962C8B-B14F-4D97-AF65-F5344CB8AC3E}">
        <p14:creationId xmlns:p14="http://schemas.microsoft.com/office/powerpoint/2010/main" val="305244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3"/>
          <p:cNvGrpSpPr>
            <a:grpSpLocks noGrp="1" noUngrp="1" noChangeAspect="1"/>
          </p:cNvGrpSpPr>
          <p:nvPr/>
        </p:nvGrpSpPr>
        <p:grpSpPr bwMode="auto">
          <a:xfrm>
            <a:off x="0" y="0"/>
            <a:ext cx="9144000" cy="5859463"/>
            <a:chOff x="685800" y="1128713"/>
            <a:chExt cx="7772400" cy="4979987"/>
          </a:xfrm>
        </p:grpSpPr>
        <p:pic>
          <p:nvPicPr>
            <p:cNvPr id="16386" name="Picture 1" descr="Capernaum area aerial from southeast, tbs115200011"/>
            <p:cNvPicPr>
              <a:picLocks noRot="1" noChangeAspect="1" noMove="1" noResize="1"/>
            </p:cNvPicPr>
            <p:nvPr isPhoto="1"/>
          </p:nvPicPr>
          <p:blipFill>
            <a:blip r:embed="rId3"/>
            <a:srcRect/>
            <a:stretch>
              <a:fillRect/>
            </a:stretch>
          </p:blipFill>
          <p:spPr bwMode="auto">
            <a:xfrm>
              <a:off x="685800" y="1128713"/>
              <a:ext cx="7772400" cy="4598987"/>
            </a:xfrm>
            <a:prstGeom prst="rect">
              <a:avLst/>
            </a:prstGeom>
            <a:noFill/>
            <a:ln w="9525">
              <a:noFill/>
              <a:miter lim="800000"/>
              <a:headEnd/>
              <a:tailEnd/>
            </a:ln>
          </p:spPr>
        </p:pic>
        <p:sp>
          <p:nvSpPr>
            <p:cNvPr id="16387" name="Rectangle 2"/>
            <p:cNvSpPr>
              <a:spLocks noChangeArrowheads="1"/>
            </p:cNvSpPr>
            <p:nvPr/>
          </p:nvSpPr>
          <p:spPr bwMode="auto">
            <a:xfrm>
              <a:off x="685800" y="5765800"/>
              <a:ext cx="7772400" cy="342900"/>
            </a:xfrm>
            <a:prstGeom prst="rect">
              <a:avLst/>
            </a:prstGeom>
            <a:noFill/>
            <a:ln w="9525">
              <a:noFill/>
              <a:miter lim="800000"/>
              <a:headEnd/>
              <a:tailEnd/>
            </a:ln>
          </p:spPr>
          <p:txBody>
            <a:bodyPr anchor="ctr"/>
            <a:lstStyle/>
            <a:p>
              <a:pPr algn="ctr"/>
              <a:r>
                <a:rPr lang="en-US" sz="2200" dirty="0">
                  <a:latin typeface="Calibri" pitchFamily="34" charset="0"/>
                  <a:cs typeface="Calibri" pitchFamily="34" charset="0"/>
                </a:rPr>
                <a:t>Capernaum area aerial from southeast </a:t>
              </a:r>
            </a:p>
          </p:txBody>
        </p:sp>
      </p:grpSp>
    </p:spTree>
    <p:extLst>
      <p:ext uri="{BB962C8B-B14F-4D97-AF65-F5344CB8AC3E}">
        <p14:creationId xmlns:p14="http://schemas.microsoft.com/office/powerpoint/2010/main" val="221655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noGrp="1" noUngrp="1" noChangeAspect="1"/>
          </p:cNvGrpSpPr>
          <p:nvPr/>
        </p:nvGrpSpPr>
        <p:grpSpPr bwMode="auto">
          <a:xfrm>
            <a:off x="0" y="0"/>
            <a:ext cx="9144000" cy="5859463"/>
            <a:chOff x="685800" y="1128713"/>
            <a:chExt cx="7772400" cy="4979987"/>
          </a:xfrm>
        </p:grpSpPr>
        <p:pic>
          <p:nvPicPr>
            <p:cNvPr id="18451" name="Picture 1" descr="Capernaum area aerial from southeast, tbs115200011"/>
            <p:cNvPicPr>
              <a:picLocks noRot="1" noChangeAspect="1" noMove="1" noResize="1"/>
            </p:cNvPicPr>
            <p:nvPr isPhoto="1"/>
          </p:nvPicPr>
          <p:blipFill>
            <a:blip r:embed="rId3"/>
            <a:srcRect/>
            <a:stretch>
              <a:fillRect/>
            </a:stretch>
          </p:blipFill>
          <p:spPr bwMode="auto">
            <a:xfrm>
              <a:off x="685800" y="1128713"/>
              <a:ext cx="7772400" cy="4598987"/>
            </a:xfrm>
            <a:prstGeom prst="rect">
              <a:avLst/>
            </a:prstGeom>
            <a:noFill/>
            <a:ln w="9525">
              <a:noFill/>
              <a:miter lim="800000"/>
              <a:headEnd/>
              <a:tailEnd/>
            </a:ln>
          </p:spPr>
        </p:pic>
        <p:sp>
          <p:nvSpPr>
            <p:cNvPr id="18452" name="Rectangle 2"/>
            <p:cNvSpPr>
              <a:spLocks noChangeArrowheads="1"/>
            </p:cNvSpPr>
            <p:nvPr/>
          </p:nvSpPr>
          <p:spPr bwMode="auto">
            <a:xfrm>
              <a:off x="685800" y="5765800"/>
              <a:ext cx="7772400" cy="342900"/>
            </a:xfrm>
            <a:prstGeom prst="rect">
              <a:avLst/>
            </a:prstGeom>
            <a:noFill/>
            <a:ln w="9525">
              <a:noFill/>
              <a:miter lim="800000"/>
              <a:headEnd/>
              <a:tailEnd/>
            </a:ln>
          </p:spPr>
          <p:txBody>
            <a:bodyPr anchor="ctr"/>
            <a:lstStyle/>
            <a:p>
              <a:pPr algn="ctr"/>
              <a:r>
                <a:rPr lang="en-US" sz="2200" dirty="0">
                  <a:latin typeface="Calibri" pitchFamily="34" charset="0"/>
                  <a:cs typeface="Calibri" pitchFamily="34" charset="0"/>
                </a:rPr>
                <a:t>Capernaum area aerial from southeast</a:t>
              </a:r>
            </a:p>
          </p:txBody>
        </p:sp>
      </p:grpSp>
      <p:sp>
        <p:nvSpPr>
          <p:cNvPr id="6" name="Text Box 15"/>
          <p:cNvSpPr txBox="1">
            <a:spLocks noChangeArrowheads="1"/>
          </p:cNvSpPr>
          <p:nvPr/>
        </p:nvSpPr>
        <p:spPr bwMode="auto">
          <a:xfrm>
            <a:off x="3733800" y="533400"/>
            <a:ext cx="1600199" cy="707886"/>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Capernaum synagogue</a:t>
            </a:r>
          </a:p>
        </p:txBody>
      </p:sp>
      <p:sp>
        <p:nvSpPr>
          <p:cNvPr id="7" name="Line 8"/>
          <p:cNvSpPr>
            <a:spLocks noChangeShapeType="1"/>
          </p:cNvSpPr>
          <p:nvPr/>
        </p:nvSpPr>
        <p:spPr bwMode="auto">
          <a:xfrm flipH="1">
            <a:off x="4191000" y="1219200"/>
            <a:ext cx="228600" cy="914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8" name="Text Box 15"/>
          <p:cNvSpPr txBox="1">
            <a:spLocks noChangeArrowheads="1"/>
          </p:cNvSpPr>
          <p:nvPr/>
        </p:nvSpPr>
        <p:spPr bwMode="auto">
          <a:xfrm>
            <a:off x="1524000" y="1219200"/>
            <a:ext cx="1600199" cy="707886"/>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Peter’s</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house</a:t>
            </a:r>
          </a:p>
        </p:txBody>
      </p:sp>
      <p:sp>
        <p:nvSpPr>
          <p:cNvPr id="9" name="Line 8"/>
          <p:cNvSpPr>
            <a:spLocks noChangeShapeType="1"/>
          </p:cNvSpPr>
          <p:nvPr/>
        </p:nvSpPr>
        <p:spPr bwMode="auto">
          <a:xfrm>
            <a:off x="2743200" y="1676400"/>
            <a:ext cx="762000" cy="457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0" name="Text Box 15"/>
          <p:cNvSpPr txBox="1">
            <a:spLocks noChangeArrowheads="1"/>
          </p:cNvSpPr>
          <p:nvPr/>
        </p:nvSpPr>
        <p:spPr bwMode="auto">
          <a:xfrm>
            <a:off x="5334000" y="762000"/>
            <a:ext cx="1905000" cy="707886"/>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Greek Orthodox church</a:t>
            </a:r>
          </a:p>
        </p:txBody>
      </p:sp>
      <p:sp>
        <p:nvSpPr>
          <p:cNvPr id="11" name="Line 8"/>
          <p:cNvSpPr>
            <a:spLocks noChangeShapeType="1"/>
          </p:cNvSpPr>
          <p:nvPr/>
        </p:nvSpPr>
        <p:spPr bwMode="auto">
          <a:xfrm flipH="1">
            <a:off x="5029200" y="1371600"/>
            <a:ext cx="838200" cy="9906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2" name="Text Box 15"/>
          <p:cNvSpPr txBox="1">
            <a:spLocks noChangeArrowheads="1"/>
          </p:cNvSpPr>
          <p:nvPr/>
        </p:nvSpPr>
        <p:spPr bwMode="auto">
          <a:xfrm>
            <a:off x="6324600" y="3739038"/>
            <a:ext cx="1600199" cy="400110"/>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modern pier</a:t>
            </a:r>
          </a:p>
        </p:txBody>
      </p:sp>
      <p:sp>
        <p:nvSpPr>
          <p:cNvPr id="13" name="Text Box 15"/>
          <p:cNvSpPr txBox="1">
            <a:spLocks noChangeArrowheads="1"/>
          </p:cNvSpPr>
          <p:nvPr/>
        </p:nvSpPr>
        <p:spPr bwMode="auto">
          <a:xfrm>
            <a:off x="304801" y="0"/>
            <a:ext cx="1600199" cy="707886"/>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Church of the Beatitudes</a:t>
            </a:r>
          </a:p>
        </p:txBody>
      </p:sp>
      <p:sp>
        <p:nvSpPr>
          <p:cNvPr id="14" name="Line 8"/>
          <p:cNvSpPr>
            <a:spLocks noChangeShapeType="1"/>
          </p:cNvSpPr>
          <p:nvPr/>
        </p:nvSpPr>
        <p:spPr bwMode="auto">
          <a:xfrm>
            <a:off x="1828800" y="381000"/>
            <a:ext cx="609600" cy="152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Tree>
    <p:extLst>
      <p:ext uri="{BB962C8B-B14F-4D97-AF65-F5344CB8AC3E}">
        <p14:creationId xmlns:p14="http://schemas.microsoft.com/office/powerpoint/2010/main" val="83402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ilee Map, PLBL 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0" y="6172200"/>
            <a:ext cx="4345870" cy="369332"/>
          </a:xfrm>
          <a:prstGeom prst="rect">
            <a:avLst/>
          </a:prstGeom>
          <a:noFill/>
        </p:spPr>
        <p:txBody>
          <a:bodyPr wrap="none" rtlCol="0">
            <a:spAutoFit/>
          </a:bodyPr>
          <a:lstStyle/>
          <a:p>
            <a:pPr fontAlgn="auto">
              <a:spcBef>
                <a:spcPts val="0"/>
              </a:spcBef>
              <a:spcAft>
                <a:spcPts val="0"/>
              </a:spcAft>
            </a:pPr>
            <a:r>
              <a:rPr lang="en-US" sz="1800" i="1" dirty="0" smtClean="0">
                <a:solidFill>
                  <a:prstClr val="white"/>
                </a:solidFill>
                <a:effectLst>
                  <a:glow rad="50800">
                    <a:prstClr val="black">
                      <a:alpha val="75000"/>
                    </a:prstClr>
                  </a:glow>
                </a:effectLst>
                <a:latin typeface="Calibri"/>
                <a:cs typeface="+mn-cs"/>
              </a:rPr>
              <a:t>Pictorial Library Vol. 1: </a:t>
            </a:r>
            <a:r>
              <a:rPr lang="en-US" sz="1800" i="1" smtClean="0">
                <a:solidFill>
                  <a:prstClr val="white"/>
                </a:solidFill>
                <a:effectLst>
                  <a:glow rad="50800">
                    <a:prstClr val="black">
                      <a:alpha val="75000"/>
                    </a:prstClr>
                  </a:glow>
                </a:effectLst>
                <a:latin typeface="Calibri"/>
                <a:cs typeface="+mn-cs"/>
              </a:rPr>
              <a:t>Galilee and </a:t>
            </a:r>
            <a:r>
              <a:rPr lang="en-US" sz="1800" i="1" dirty="0" smtClean="0">
                <a:solidFill>
                  <a:prstClr val="white"/>
                </a:solidFill>
                <a:effectLst>
                  <a:glow rad="50800">
                    <a:prstClr val="black">
                      <a:alpha val="75000"/>
                    </a:prstClr>
                  </a:glow>
                </a:effectLst>
                <a:latin typeface="Calibri"/>
                <a:cs typeface="+mn-cs"/>
              </a:rPr>
              <a:t>the North</a:t>
            </a:r>
            <a:endParaRPr lang="en-US" sz="1800" i="1" dirty="0">
              <a:solidFill>
                <a:prstClr val="white"/>
              </a:solidFill>
              <a:effectLst>
                <a:glow rad="50800">
                  <a:prstClr val="black">
                    <a:alpha val="75000"/>
                  </a:prstClr>
                </a:glow>
              </a:effectLst>
              <a:latin typeface="Calibri"/>
              <a:cs typeface="+mn-cs"/>
            </a:endParaRPr>
          </a:p>
        </p:txBody>
      </p:sp>
      <p:sp>
        <p:nvSpPr>
          <p:cNvPr id="9" name="5-Point Star 8"/>
          <p:cNvSpPr/>
          <p:nvPr/>
        </p:nvSpPr>
        <p:spPr>
          <a:xfrm>
            <a:off x="4543425" y="497205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5-Point Star 9"/>
          <p:cNvSpPr/>
          <p:nvPr/>
        </p:nvSpPr>
        <p:spPr>
          <a:xfrm>
            <a:off x="4048514" y="25908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4" name="5-Point Star 23"/>
          <p:cNvSpPr/>
          <p:nvPr/>
        </p:nvSpPr>
        <p:spPr>
          <a:xfrm>
            <a:off x="5029200" y="43434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6" name="5-Point Star 25"/>
          <p:cNvSpPr/>
          <p:nvPr/>
        </p:nvSpPr>
        <p:spPr>
          <a:xfrm>
            <a:off x="5661837" y="12192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7" name="5-Point Star 26"/>
          <p:cNvSpPr/>
          <p:nvPr/>
        </p:nvSpPr>
        <p:spPr>
          <a:xfrm>
            <a:off x="5791200" y="8382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8" name="5-Point Star 27"/>
          <p:cNvSpPr/>
          <p:nvPr/>
        </p:nvSpPr>
        <p:spPr>
          <a:xfrm>
            <a:off x="6781800" y="3810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9" name="5-Point Star 28"/>
          <p:cNvSpPr/>
          <p:nvPr/>
        </p:nvSpPr>
        <p:spPr>
          <a:xfrm>
            <a:off x="5068186" y="5920563"/>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0" name="5-Point Star 29"/>
          <p:cNvSpPr/>
          <p:nvPr/>
        </p:nvSpPr>
        <p:spPr>
          <a:xfrm>
            <a:off x="1059711" y="3740889"/>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1" name="5-Point Star 30"/>
          <p:cNvSpPr/>
          <p:nvPr/>
        </p:nvSpPr>
        <p:spPr>
          <a:xfrm>
            <a:off x="3111795" y="4814778"/>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2" name="5-Point Star 31"/>
          <p:cNvSpPr/>
          <p:nvPr/>
        </p:nvSpPr>
        <p:spPr>
          <a:xfrm>
            <a:off x="3090530" y="5463364"/>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3" name="5-Point Star 32"/>
          <p:cNvSpPr/>
          <p:nvPr/>
        </p:nvSpPr>
        <p:spPr>
          <a:xfrm>
            <a:off x="6356498" y="3964172"/>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4" name="5-Point Star 33"/>
          <p:cNvSpPr/>
          <p:nvPr/>
        </p:nvSpPr>
        <p:spPr>
          <a:xfrm>
            <a:off x="4995530" y="2135373"/>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5" name="5-Point Star 34"/>
          <p:cNvSpPr/>
          <p:nvPr/>
        </p:nvSpPr>
        <p:spPr>
          <a:xfrm>
            <a:off x="5303874" y="2900916"/>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557947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hidden="1"/>
          <p:cNvSpPr>
            <a:spLocks noGrp="1" noChangeArrowheads="1"/>
          </p:cNvSpPr>
          <p:nvPr>
            <p:ph type="title"/>
          </p:nvPr>
        </p:nvSpPr>
        <p:spPr/>
        <p:txBody>
          <a:bodyPr/>
          <a:lstStyle/>
          <a:p>
            <a:pPr eaLnBrk="1" hangingPunct="1"/>
            <a:endParaRPr lang="en-US" smtClean="0"/>
          </a:p>
        </p:txBody>
      </p:sp>
      <p:pic>
        <p:nvPicPr>
          <p:cNvPr id="86018" name="Picture 3" descr="Capernaum synagogue interior, tb q102702"/>
          <p:cNvPicPr preferRelativeResize="0">
            <a:picLocks noChangeAspect="1" noChangeArrowheads="1"/>
          </p:cNvPicPr>
          <p:nvPr>
            <p:custDataLst>
              <p:tags r:id="rId1"/>
            </p:custDataLst>
          </p:nvPr>
        </p:nvPicPr>
        <p:blipFill>
          <a:blip r:embed="rId4"/>
          <a:srcRect/>
          <a:stretch>
            <a:fillRect/>
          </a:stretch>
        </p:blipFill>
        <p:spPr bwMode="auto">
          <a:xfrm>
            <a:off x="0" y="7938"/>
            <a:ext cx="9144000" cy="6843712"/>
          </a:xfrm>
          <a:prstGeom prst="rect">
            <a:avLst/>
          </a:prstGeom>
          <a:noFill/>
          <a:ln w="9525">
            <a:noFill/>
            <a:miter lim="800000"/>
            <a:headEnd/>
            <a:tailEnd/>
          </a:ln>
        </p:spPr>
      </p:pic>
      <p:sp>
        <p:nvSpPr>
          <p:cNvPr id="272388" name="Text Box 4"/>
          <p:cNvSpPr txBox="1">
            <a:spLocks noChangeArrowheads="1"/>
          </p:cNvSpPr>
          <p:nvPr/>
        </p:nvSpPr>
        <p:spPr bwMode="auto">
          <a:xfrm>
            <a:off x="0" y="6391275"/>
            <a:ext cx="9144000" cy="457200"/>
          </a:xfrm>
          <a:prstGeom prst="rect">
            <a:avLst/>
          </a:prstGeom>
          <a:noFill/>
          <a:ln w="9525">
            <a:noFill/>
            <a:miter lim="800000"/>
            <a:headEnd/>
            <a:tailEnd/>
          </a:ln>
          <a:effectLst/>
        </p:spPr>
        <p:txBody>
          <a:bodyPr/>
          <a:lstStyle/>
          <a:p>
            <a:pPr algn="ctr">
              <a:defRPr/>
            </a:pPr>
            <a:r>
              <a:rPr lang="en-US" sz="2200" dirty="0">
                <a:solidFill>
                  <a:schemeClr val="bg1"/>
                </a:solidFill>
                <a:effectLst>
                  <a:glow rad="76200">
                    <a:schemeClr val="tx1">
                      <a:alpha val="60000"/>
                    </a:schemeClr>
                  </a:glow>
                </a:effectLst>
                <a:latin typeface="Calibri" pitchFamily="34" charset="0"/>
                <a:cs typeface="Calibri" pitchFamily="34" charset="0"/>
              </a:rPr>
              <a:t>Capernaum synagogue interior</a:t>
            </a:r>
          </a:p>
        </p:txBody>
      </p:sp>
    </p:spTree>
    <p:extLst>
      <p:ext uri="{BB962C8B-B14F-4D97-AF65-F5344CB8AC3E}">
        <p14:creationId xmlns:p14="http://schemas.microsoft.com/office/powerpoint/2010/main" val="220253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
          <p:cNvGrpSpPr>
            <a:grpSpLocks noGrp="1" noUngrp="1" noChangeAspect="1"/>
          </p:cNvGrpSpPr>
          <p:nvPr/>
        </p:nvGrpSpPr>
        <p:grpSpPr bwMode="auto">
          <a:xfrm>
            <a:off x="0" y="0"/>
            <a:ext cx="9144000" cy="6858000"/>
            <a:chOff x="914400" y="685800"/>
            <a:chExt cx="7315200" cy="5486400"/>
          </a:xfrm>
        </p:grpSpPr>
        <p:pic>
          <p:nvPicPr>
            <p:cNvPr id="28674" name="Picture 1" descr="Cast net being thrown, tb052604057ddd"/>
            <p:cNvPicPr>
              <a:picLocks noRot="1" noChangeAspect="1" noMove="1" noResize="1"/>
            </p:cNvPicPr>
            <p:nvPr isPhoto="1"/>
          </p:nvPicPr>
          <p:blipFill>
            <a:blip r:embed="rId3"/>
            <a:srcRect/>
            <a:stretch>
              <a:fillRect/>
            </a:stretch>
          </p:blipFill>
          <p:spPr bwMode="auto">
            <a:xfrm>
              <a:off x="914400" y="685800"/>
              <a:ext cx="7315200" cy="5486400"/>
            </a:xfrm>
            <a:prstGeom prst="rect">
              <a:avLst/>
            </a:prstGeom>
            <a:noFill/>
            <a:ln w="9525">
              <a:noFill/>
              <a:miter lim="800000"/>
              <a:headEnd/>
              <a:tailEnd/>
            </a:ln>
          </p:spPr>
        </p:pic>
        <p:sp>
          <p:nvSpPr>
            <p:cNvPr id="3" name="Rectangle 2"/>
            <p:cNvSpPr/>
            <p:nvPr/>
          </p:nvSpPr>
          <p:spPr>
            <a:xfrm>
              <a:off x="914400" y="5829300"/>
              <a:ext cx="7315200" cy="342900"/>
            </a:xfrm>
            <a:prstGeom prst="rect">
              <a:avLst/>
            </a:prstGeom>
          </p:spPr>
          <p:txBody>
            <a:bodyPr/>
            <a:lstStyle/>
            <a:p>
              <a:pPr algn="ctr">
                <a:lnSpc>
                  <a:spcPct val="90000"/>
                </a:lnSpc>
                <a:defRPr/>
              </a:pPr>
              <a:r>
                <a:rPr lang="en-US" sz="2200" dirty="0">
                  <a:solidFill>
                    <a:schemeClr val="bg1"/>
                  </a:solidFill>
                  <a:effectLst>
                    <a:glow rad="76200">
                      <a:schemeClr val="tx1">
                        <a:alpha val="60000"/>
                      </a:schemeClr>
                    </a:glow>
                  </a:effectLst>
                  <a:latin typeface="Calibri"/>
                  <a:cs typeface="Calibri" pitchFamily="34" charset="0"/>
                </a:rPr>
                <a:t>Cast net being thrown</a:t>
              </a:r>
            </a:p>
          </p:txBody>
        </p:sp>
      </p:grpSp>
    </p:spTree>
    <p:extLst>
      <p:ext uri="{BB962C8B-B14F-4D97-AF65-F5344CB8AC3E}">
        <p14:creationId xmlns:p14="http://schemas.microsoft.com/office/powerpoint/2010/main" val="427191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
          <p:cNvGrpSpPr>
            <a:grpSpLocks noGrp="1" noUngrp="1" noChangeAspect="1"/>
          </p:cNvGrpSpPr>
          <p:nvPr/>
        </p:nvGrpSpPr>
        <p:grpSpPr bwMode="auto">
          <a:xfrm>
            <a:off x="0" y="0"/>
            <a:ext cx="9144000" cy="6529388"/>
            <a:chOff x="685800" y="844550"/>
            <a:chExt cx="7772400" cy="5549900"/>
          </a:xfrm>
        </p:grpSpPr>
        <p:pic>
          <p:nvPicPr>
            <p:cNvPr id="28674" name="Picture 1" descr="Tell Hadar tripartite pillared building, tb032805729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28675"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algn="ctr"/>
              <a:r>
                <a:rPr lang="en-US" sz="2200">
                  <a:latin typeface="Calibri" pitchFamily="34" charset="0"/>
                </a:rPr>
                <a:t>Tel Hadar tripartite pillared building</a:t>
              </a:r>
            </a:p>
          </p:txBody>
        </p:sp>
      </p:grpSp>
    </p:spTree>
    <p:extLst>
      <p:ext uri="{BB962C8B-B14F-4D97-AF65-F5344CB8AC3E}">
        <p14:creationId xmlns:p14="http://schemas.microsoft.com/office/powerpoint/2010/main" val="1967338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5" name="Group 3"/>
          <p:cNvGrpSpPr>
            <a:grpSpLocks noGrp="1" noUngrp="1" noChangeAspect="1"/>
          </p:cNvGrpSpPr>
          <p:nvPr/>
        </p:nvGrpSpPr>
        <p:grpSpPr bwMode="auto">
          <a:xfrm>
            <a:off x="0" y="0"/>
            <a:ext cx="9144000" cy="6564313"/>
            <a:chOff x="685800" y="828675"/>
            <a:chExt cx="7772400" cy="5580063"/>
          </a:xfrm>
        </p:grpSpPr>
        <p:pic>
          <p:nvPicPr>
            <p:cNvPr id="149506" name="Picture 1" descr="Golan hills north of Hippos, tb110406643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149507"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Golan hills north of Hippos</a:t>
              </a:r>
            </a:p>
          </p:txBody>
        </p:sp>
      </p:grpSp>
    </p:spTree>
    <p:extLst>
      <p:ext uri="{BB962C8B-B14F-4D97-AF65-F5344CB8AC3E}">
        <p14:creationId xmlns:p14="http://schemas.microsoft.com/office/powerpoint/2010/main" val="368721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3"/>
          <p:cNvGrpSpPr>
            <a:grpSpLocks noGrp="1" noUngrp="1" noChangeAspect="1"/>
          </p:cNvGrpSpPr>
          <p:nvPr/>
        </p:nvGrpSpPr>
        <p:grpSpPr bwMode="auto">
          <a:xfrm>
            <a:off x="-2286000" y="879475"/>
            <a:ext cx="13716000" cy="5099050"/>
            <a:chOff x="685800" y="2174875"/>
            <a:chExt cx="7772400" cy="2889250"/>
          </a:xfrm>
        </p:grpSpPr>
        <p:pic>
          <p:nvPicPr>
            <p:cNvPr id="55298" name="Picture 1" descr="Tiberias theater panorama, tb01141053p"/>
            <p:cNvPicPr>
              <a:picLocks noRot="1" noChangeAspect="1" noMove="1" noResize="1"/>
            </p:cNvPicPr>
            <p:nvPr isPhoto="1"/>
          </p:nvPicPr>
          <p:blipFill>
            <a:blip r:embed="rId3"/>
            <a:srcRect/>
            <a:stretch>
              <a:fillRect/>
            </a:stretch>
          </p:blipFill>
          <p:spPr bwMode="auto">
            <a:xfrm>
              <a:off x="685800" y="2174875"/>
              <a:ext cx="7772400" cy="2508250"/>
            </a:xfrm>
            <a:prstGeom prst="rect">
              <a:avLst/>
            </a:prstGeom>
            <a:noFill/>
            <a:ln w="9525">
              <a:noFill/>
              <a:miter lim="800000"/>
              <a:headEnd/>
              <a:tailEnd/>
            </a:ln>
          </p:spPr>
        </p:pic>
        <p:sp>
          <p:nvSpPr>
            <p:cNvPr id="55299" name="Rectangle 2"/>
            <p:cNvSpPr>
              <a:spLocks noChangeArrowheads="1"/>
            </p:cNvSpPr>
            <p:nvPr/>
          </p:nvSpPr>
          <p:spPr bwMode="auto">
            <a:xfrm>
              <a:off x="685800" y="4721225"/>
              <a:ext cx="7772400" cy="342900"/>
            </a:xfrm>
            <a:prstGeom prst="rect">
              <a:avLst/>
            </a:prstGeom>
            <a:noFill/>
            <a:ln w="9525">
              <a:noFill/>
              <a:miter lim="800000"/>
              <a:headEnd/>
              <a:tailEnd/>
            </a:ln>
          </p:spPr>
          <p:txBody>
            <a:bodyPr anchor="ctr"/>
            <a:lstStyle/>
            <a:p>
              <a:pPr algn="ctr"/>
              <a:r>
                <a:rPr lang="en-US" sz="2200">
                  <a:latin typeface="Calibri" pitchFamily="34" charset="0"/>
                </a:rPr>
                <a:t>Tiberias theater panorama</a:t>
              </a:r>
            </a:p>
          </p:txBody>
        </p:sp>
      </p:grpSp>
    </p:spTree>
    <p:extLst>
      <p:ext uri="{BB962C8B-B14F-4D97-AF65-F5344CB8AC3E}">
        <p14:creationId xmlns:p14="http://schemas.microsoft.com/office/powerpoint/2010/main" val="83080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7" name="Group 3"/>
          <p:cNvGrpSpPr>
            <a:grpSpLocks noGrp="1" noUngrp="1" noChangeAspect="1"/>
          </p:cNvGrpSpPr>
          <p:nvPr/>
        </p:nvGrpSpPr>
        <p:grpSpPr bwMode="auto">
          <a:xfrm>
            <a:off x="0" y="0"/>
            <a:ext cx="9144000" cy="6529388"/>
            <a:chOff x="685800" y="844550"/>
            <a:chExt cx="7772400" cy="5549900"/>
          </a:xfrm>
        </p:grpSpPr>
        <p:pic>
          <p:nvPicPr>
            <p:cNvPr id="111618" name="Picture 1" descr="Sea of Galilee at dusk, tb040306012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111619"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algn="ctr"/>
              <a:r>
                <a:rPr lang="en-US" sz="2200">
                  <a:latin typeface="Calibri" pitchFamily="34" charset="0"/>
                </a:rPr>
                <a:t>Sea of Galilee at dusk</a:t>
              </a:r>
            </a:p>
          </p:txBody>
        </p:sp>
      </p:grpSp>
    </p:spTree>
    <p:extLst>
      <p:ext uri="{BB962C8B-B14F-4D97-AF65-F5344CB8AC3E}">
        <p14:creationId xmlns:p14="http://schemas.microsoft.com/office/powerpoint/2010/main" val="203002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oup 3"/>
          <p:cNvGrpSpPr>
            <a:grpSpLocks noGrp="1" noUngrp="1" noChangeAspect="1"/>
          </p:cNvGrpSpPr>
          <p:nvPr/>
        </p:nvGrpSpPr>
        <p:grpSpPr bwMode="auto">
          <a:xfrm>
            <a:off x="0" y="0"/>
            <a:ext cx="9144000" cy="6564313"/>
            <a:chOff x="685800" y="828675"/>
            <a:chExt cx="7772400" cy="5580063"/>
          </a:xfrm>
        </p:grpSpPr>
        <p:pic>
          <p:nvPicPr>
            <p:cNvPr id="112642" name="Picture 1" descr="Sepphoris ancient synagogue mosaic, tb032507654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112643"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r>
                <a:rPr lang="en-US" sz="2200">
                  <a:cs typeface="Calibri" pitchFamily="34" charset="0"/>
                </a:rPr>
                <a:t>Sepphoris ancient synagogue mosaic</a:t>
              </a:r>
            </a:p>
          </p:txBody>
        </p:sp>
      </p:grpSp>
    </p:spTree>
    <p:extLst>
      <p:ext uri="{BB962C8B-B14F-4D97-AF65-F5344CB8AC3E}">
        <p14:creationId xmlns:p14="http://schemas.microsoft.com/office/powerpoint/2010/main" val="3643503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1" name="Group 3"/>
          <p:cNvGrpSpPr>
            <a:grpSpLocks noGrp="1" noUngrp="1" noChangeAspect="1"/>
          </p:cNvGrpSpPr>
          <p:nvPr/>
        </p:nvGrpSpPr>
        <p:grpSpPr bwMode="auto">
          <a:xfrm>
            <a:off x="0" y="0"/>
            <a:ext cx="9144000" cy="6564313"/>
            <a:chOff x="685800" y="828675"/>
            <a:chExt cx="7772400" cy="5580063"/>
          </a:xfrm>
        </p:grpSpPr>
        <p:pic>
          <p:nvPicPr>
            <p:cNvPr id="204802" name="Picture 1" descr="Kefar Kenna from south, tb110106364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204803"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Kefar Kenna from south</a:t>
              </a:r>
            </a:p>
          </p:txBody>
        </p:sp>
      </p:grpSp>
    </p:spTree>
    <p:extLst>
      <p:ext uri="{BB962C8B-B14F-4D97-AF65-F5344CB8AC3E}">
        <p14:creationId xmlns:p14="http://schemas.microsoft.com/office/powerpoint/2010/main" val="275319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3"/>
          <p:cNvGrpSpPr>
            <a:grpSpLocks noGrp="1" noUngrp="1" noChangeAspect="1"/>
          </p:cNvGrpSpPr>
          <p:nvPr/>
        </p:nvGrpSpPr>
        <p:grpSpPr bwMode="auto">
          <a:xfrm>
            <a:off x="0" y="0"/>
            <a:ext cx="9144000" cy="6564313"/>
            <a:chOff x="685800" y="828675"/>
            <a:chExt cx="7772400" cy="5580063"/>
          </a:xfrm>
        </p:grpSpPr>
        <p:pic>
          <p:nvPicPr>
            <p:cNvPr id="24578" name="Picture 1" descr="Nazareth from south, tb032507547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24579"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r>
                <a:rPr lang="en-US" sz="2200">
                  <a:cs typeface="Calibri" pitchFamily="34" charset="0"/>
                </a:rPr>
                <a:t>Nazareth from south</a:t>
              </a:r>
            </a:p>
          </p:txBody>
        </p:sp>
      </p:grpSp>
    </p:spTree>
    <p:extLst>
      <p:ext uri="{BB962C8B-B14F-4D97-AF65-F5344CB8AC3E}">
        <p14:creationId xmlns:p14="http://schemas.microsoft.com/office/powerpoint/2010/main" val="74298824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3"/>
          <p:cNvGrpSpPr>
            <a:grpSpLocks noGrp="1" noUngrp="1" noChangeAspect="1"/>
          </p:cNvGrpSpPr>
          <p:nvPr/>
        </p:nvGrpSpPr>
        <p:grpSpPr bwMode="auto">
          <a:xfrm>
            <a:off x="0" y="0"/>
            <a:ext cx="9144000" cy="6564313"/>
            <a:chOff x="685800" y="828675"/>
            <a:chExt cx="7772400" cy="5580063"/>
          </a:xfrm>
        </p:grpSpPr>
        <p:pic>
          <p:nvPicPr>
            <p:cNvPr id="63490" name="Picture 1" descr="Jordan River near Peace Island, tb033007185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63491"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Jordan River near Peace Island</a:t>
              </a:r>
            </a:p>
          </p:txBody>
        </p:sp>
      </p:grpSp>
    </p:spTree>
    <p:extLst>
      <p:ext uri="{BB962C8B-B14F-4D97-AF65-F5344CB8AC3E}">
        <p14:creationId xmlns:p14="http://schemas.microsoft.com/office/powerpoint/2010/main" val="396602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a of Galilee Map, PLBL 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0" y="6172200"/>
            <a:ext cx="3664860" cy="369332"/>
          </a:xfrm>
          <a:prstGeom prst="rect">
            <a:avLst/>
          </a:prstGeom>
          <a:noFill/>
        </p:spPr>
        <p:txBody>
          <a:bodyPr wrap="none" rtlCol="0">
            <a:spAutoFit/>
          </a:bodyPr>
          <a:lstStyle/>
          <a:p>
            <a:pPr fontAlgn="auto">
              <a:spcBef>
                <a:spcPts val="0"/>
              </a:spcBef>
              <a:spcAft>
                <a:spcPts val="0"/>
              </a:spcAft>
            </a:pPr>
            <a:r>
              <a:rPr lang="en-US" sz="1800" i="1" dirty="0" smtClean="0">
                <a:solidFill>
                  <a:prstClr val="white"/>
                </a:solidFill>
                <a:effectLst>
                  <a:glow rad="50800">
                    <a:prstClr val="black">
                      <a:alpha val="75000"/>
                    </a:prstClr>
                  </a:glow>
                </a:effectLst>
                <a:latin typeface="Calibri"/>
                <a:cs typeface="Calibri" pitchFamily="34" charset="0"/>
              </a:rPr>
              <a:t>Pictorial Library Vol. 1: Sea of Galilee</a:t>
            </a:r>
            <a:endParaRPr lang="en-US" sz="1800" i="1" dirty="0">
              <a:solidFill>
                <a:prstClr val="white"/>
              </a:solidFill>
              <a:effectLst>
                <a:glow rad="50800">
                  <a:prstClr val="black">
                    <a:alpha val="75000"/>
                  </a:prstClr>
                </a:glow>
              </a:effectLst>
              <a:latin typeface="Calibri"/>
              <a:cs typeface="Calibri" pitchFamily="34" charset="0"/>
            </a:endParaRPr>
          </a:p>
        </p:txBody>
      </p:sp>
      <p:sp>
        <p:nvSpPr>
          <p:cNvPr id="8" name="5-Point Star 7"/>
          <p:cNvSpPr/>
          <p:nvPr/>
        </p:nvSpPr>
        <p:spPr>
          <a:xfrm>
            <a:off x="4572000" y="1958439"/>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5-Point Star 5"/>
          <p:cNvSpPr/>
          <p:nvPr/>
        </p:nvSpPr>
        <p:spPr>
          <a:xfrm>
            <a:off x="5847907" y="2511332"/>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5-Point Star 8"/>
          <p:cNvSpPr/>
          <p:nvPr/>
        </p:nvSpPr>
        <p:spPr>
          <a:xfrm>
            <a:off x="7198243" y="1852112"/>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5-Point Star 9"/>
          <p:cNvSpPr/>
          <p:nvPr/>
        </p:nvSpPr>
        <p:spPr>
          <a:xfrm>
            <a:off x="1424764" y="4350763"/>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 name="5-Point Star 10"/>
          <p:cNvSpPr/>
          <p:nvPr/>
        </p:nvSpPr>
        <p:spPr>
          <a:xfrm>
            <a:off x="2971800" y="2678185"/>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677431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142999"/>
          </a:xfrm>
        </p:spPr>
        <p:txBody>
          <a:bodyPr anchor="b">
            <a:normAutofit/>
          </a:bodyPr>
          <a:lstStyle/>
          <a:p>
            <a:r>
              <a:rPr lang="en-US" sz="2000" dirty="0" smtClean="0">
                <a:solidFill>
                  <a:schemeClr val="bg1"/>
                </a:solidFill>
                <a:effectLst>
                  <a:glow rad="50800">
                    <a:schemeClr val="tx2">
                      <a:lumMod val="50000"/>
                      <a:alpha val="60000"/>
                    </a:schemeClr>
                  </a:glow>
                </a:effectLst>
                <a:latin typeface="Calibri" pitchFamily="34" charset="0"/>
                <a:ea typeface="+mn-ea"/>
                <a:cs typeface="Calibri" pitchFamily="34" charset="0"/>
              </a:rPr>
              <a:t>This sampler is taken from </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the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smtClean="0">
                <a:solidFill>
                  <a:schemeClr val="bg1"/>
                </a:solidFill>
                <a:effectLst>
                  <a:glow rad="50800">
                    <a:schemeClr val="tx2">
                      <a:lumMod val="50000"/>
                      <a:alpha val="60000"/>
                    </a:schemeClr>
                  </a:glow>
                </a:effectLst>
                <a:latin typeface="Calibri" pitchFamily="34" charset="0"/>
                <a:cs typeface="Calibri" pitchFamily="34" charset="0"/>
              </a:rPr>
              <a:t>For more information about this volume, go to: http://www.bibleplaces.com/01-galilee-and-the-north-revised.htm</a:t>
            </a:r>
            <a:endParaRPr lang="en-US" sz="1800" dirty="0">
              <a:solidFill>
                <a:schemeClr val="bg1"/>
              </a:solidFill>
              <a:effectLst>
                <a:glow rad="50800">
                  <a:schemeClr val="tx2">
                    <a:lumMod val="50000"/>
                    <a:alpha val="60000"/>
                  </a:schemeClr>
                </a:glow>
              </a:effectLst>
              <a:latin typeface="Calibri" pitchFamily="34" charset="0"/>
              <a:cs typeface="Calibri" pitchFamily="34" charset="0"/>
            </a:endParaRPr>
          </a:p>
        </p:txBody>
      </p:sp>
      <p:sp>
        <p:nvSpPr>
          <p:cNvPr id="8" name="TextBox 7"/>
          <p:cNvSpPr txBox="1">
            <a:spLocks noChangeArrowheads="1"/>
          </p:cNvSpPr>
          <p:nvPr/>
        </p:nvSpPr>
        <p:spPr bwMode="auto">
          <a:xfrm>
            <a:off x="457200" y="2333205"/>
            <a:ext cx="5029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marL="285750" indent="-285750" eaLnBrk="1" hangingPunct="1">
              <a:spcAft>
                <a:spcPts val="1200"/>
              </a:spcAft>
              <a:buFont typeface="Arial" pitchFamily="34" charset="0"/>
              <a:buChar char="•"/>
            </a:pPr>
            <a:r>
              <a:rPr lang="en-US" sz="1600" i="1" dirty="0">
                <a:solidFill>
                  <a:schemeClr val="bg1"/>
                </a:solidFill>
                <a:effectLst>
                  <a:glow rad="50800">
                    <a:schemeClr val="tx2">
                      <a:lumMod val="50000"/>
                      <a:alpha val="60000"/>
                    </a:schemeClr>
                  </a:glow>
                </a:effectLst>
                <a:latin typeface="Calibri" pitchFamily="34" charset="0"/>
                <a:ea typeface="+mj-ea"/>
                <a:cs typeface="Calibri" pitchFamily="34" charset="0"/>
              </a:rPr>
              <a:t>Galilee and the North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includes more than </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1,100 photos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like these – all in </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high-resolution.</a:t>
            </a:r>
            <a:endPar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endParaRP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Each photo is clearly labeled.  Most slides have descriptive explanations (see notes section </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below).</a:t>
            </a:r>
            <a:endPar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endParaRP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Designed for ease of use.  PowerPoint </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presentations,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jpg files, no watermarks, few restrictions.</a:t>
            </a: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If you don’t love it, return it!</a:t>
            </a:r>
          </a:p>
          <a:p>
            <a:pPr marL="285750" indent="-285750" eaLnBrk="1" hangingPunct="1">
              <a:spcAft>
                <a:spcPts val="1200"/>
              </a:spcAft>
              <a:buFont typeface="Arial" pitchFamily="34" charset="0"/>
              <a:buChar char="•"/>
            </a:pP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Free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shipping within U.S</a:t>
            </a:r>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a:t>
            </a:r>
            <a:endPar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endParaRPr>
          </a:p>
        </p:txBody>
      </p:sp>
      <p:pic>
        <p:nvPicPr>
          <p:cNvPr id="9" name="Picture 2" descr="E:\0Images\Pictorial Library\Revised edition\Website\imandix 3d\3d300\01-Galil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69474"/>
            <a:ext cx="3513138" cy="264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384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295399"/>
          </a:xfrm>
        </p:spPr>
        <p:txBody>
          <a:bodyPr anchor="b">
            <a:normAutofit/>
          </a:bodyPr>
          <a:lstStyle/>
          <a:p>
            <a:r>
              <a:rPr lang="en-US" sz="2000" dirty="0" smtClean="0">
                <a:solidFill>
                  <a:schemeClr val="bg1"/>
                </a:solidFill>
                <a:effectLst>
                  <a:glow rad="50800">
                    <a:schemeClr val="tx2">
                      <a:lumMod val="50000"/>
                      <a:alpha val="60000"/>
                    </a:schemeClr>
                  </a:glow>
                </a:effectLst>
                <a:latin typeface="Calibri" pitchFamily="34" charset="0"/>
                <a:ea typeface="+mn-ea"/>
                <a:cs typeface="Calibri" pitchFamily="34" charset="0"/>
              </a:rPr>
              <a:t>This sampler is taken from </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the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Other presentations on this volume include:</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smtClean="0">
                <a:solidFill>
                  <a:schemeClr val="bg1"/>
                </a:solidFill>
                <a:effectLst>
                  <a:glow rad="50800">
                    <a:schemeClr val="tx2">
                      <a:lumMod val="50000"/>
                      <a:alpha val="60000"/>
                    </a:schemeClr>
                  </a:glow>
                </a:effectLst>
                <a:latin typeface="Calibri" pitchFamily="34" charset="0"/>
                <a:cs typeface="Calibri" pitchFamily="34" charset="0"/>
              </a:rPr>
              <a:t>For more information about this volume, go to: http://www.bibleplaces.com/01-galilee-and-the-north-revised.htm</a:t>
            </a:r>
            <a:endParaRPr lang="en-US" sz="1800" dirty="0">
              <a:solidFill>
                <a:schemeClr val="bg1"/>
              </a:solidFill>
              <a:effectLst>
                <a:glow rad="50800">
                  <a:schemeClr val="tx2">
                    <a:lumMod val="50000"/>
                    <a:alpha val="60000"/>
                  </a:schemeClr>
                </a:glow>
              </a:effectLst>
              <a:latin typeface="Calibri" pitchFamily="34" charset="0"/>
              <a:cs typeface="Calibri" pitchFamily="34" charset="0"/>
            </a:endParaRPr>
          </a:p>
        </p:txBody>
      </p:sp>
      <p:sp>
        <p:nvSpPr>
          <p:cNvPr id="8" name="TextBox 7"/>
          <p:cNvSpPr txBox="1">
            <a:spLocks noChangeArrowheads="1"/>
          </p:cNvSpPr>
          <p:nvPr/>
        </p:nvSpPr>
        <p:spPr bwMode="auto">
          <a:xfrm>
            <a:off x="609600" y="2148540"/>
            <a:ext cx="178356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Bethsaida</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Capernaum</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Chorazin</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Dan</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Galilee Hill Country</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Gamla</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Golan Heights</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Hazor</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Hippos</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Huleh Basin</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Jordan Rift</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Jordan River North</a:t>
            </a:r>
          </a:p>
        </p:txBody>
      </p:sp>
      <p:sp>
        <p:nvSpPr>
          <p:cNvPr id="2" name="TextBox 1"/>
          <p:cNvSpPr txBox="1"/>
          <p:nvPr/>
        </p:nvSpPr>
        <p:spPr>
          <a:xfrm>
            <a:off x="2743200" y="2148540"/>
            <a:ext cx="2998450" cy="2800767"/>
          </a:xfrm>
          <a:prstGeom prst="rect">
            <a:avLst/>
          </a:prstGeom>
          <a:noFill/>
        </p:spPr>
        <p:txBody>
          <a:bodyPr wrap="none" rtlCol="0">
            <a:spAutoFit/>
          </a:bodyPr>
          <a:lstStyle/>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Kedesh</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Mount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Hermon</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Nazareth</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Plain of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Asher</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Galilee-East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Side</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Galilee-Fishing</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Galilee-Scenes and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Sunsets</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Galilee-West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Side</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Sepphoris</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Tabgha</a:t>
            </a:r>
            <a:endParaRPr lang="en-US" sz="1600" dirty="0">
              <a:solidFill>
                <a:schemeClr val="bg1"/>
              </a:solidFill>
              <a:effectLst>
                <a:glow rad="50800">
                  <a:schemeClr val="tx2">
                    <a:lumMod val="50000"/>
                    <a:alpha val="60000"/>
                  </a:schemeClr>
                </a:glow>
              </a:effectLst>
              <a:latin typeface="Calibri" pitchFamily="34" charset="0"/>
              <a:cs typeface="Calibri" pitchFamily="34" charset="0"/>
            </a:endParaRP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Tiberias</a:t>
            </a:r>
            <a:endParaRPr lang="en-US" sz="1600" dirty="0"/>
          </a:p>
        </p:txBody>
      </p:sp>
      <p:pic>
        <p:nvPicPr>
          <p:cNvPr id="2050" name="Picture 2" descr="E:\0Images\Pictorial Library\Revised edition\Website\imandix 3d\3d300\01-Galil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69474"/>
            <a:ext cx="3513138" cy="264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05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295399"/>
          </a:xfrm>
        </p:spPr>
        <p:txBody>
          <a:bodyPr anchor="b">
            <a:normAutofit/>
          </a:bodyPr>
          <a:lstStyle/>
          <a:p>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is volume 1 of the </a:t>
            </a:r>
            <a:r>
              <a:rPr lang="en-US" sz="2000"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smtClean="0">
                <a:solidFill>
                  <a:schemeClr val="bg1"/>
                </a:solidFill>
                <a:effectLst>
                  <a:glow rad="50800">
                    <a:schemeClr val="tx2">
                      <a:lumMod val="50000"/>
                      <a:alpha val="60000"/>
                    </a:schemeClr>
                  </a:glow>
                </a:effectLst>
                <a:latin typeface="Calibri" pitchFamily="34" charset="0"/>
                <a:cs typeface="Calibri" pitchFamily="34" charset="0"/>
              </a:rPr>
              <a:t>, a collection of 17,600 high-resolution images of biblical sites and scenes. Other volumes in the collection include:</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smtClean="0">
                <a:solidFill>
                  <a:schemeClr val="bg1"/>
                </a:solidFill>
                <a:effectLst>
                  <a:glow rad="50800">
                    <a:schemeClr val="tx2">
                      <a:lumMod val="50000"/>
                      <a:alpha val="60000"/>
                    </a:schemeClr>
                  </a:glow>
                </a:effectLst>
                <a:latin typeface="Calibri" pitchFamily="34" charset="0"/>
                <a:cs typeface="Calibri" pitchFamily="34" charset="0"/>
              </a:rPr>
              <a:t>For more information about the </a:t>
            </a:r>
            <a:r>
              <a:rPr lang="en-US" sz="1800" i="1" dirty="0" smtClean="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1800" dirty="0" smtClean="0">
                <a:solidFill>
                  <a:schemeClr val="bg1"/>
                </a:solidFill>
                <a:effectLst>
                  <a:glow rad="50800">
                    <a:schemeClr val="tx2">
                      <a:lumMod val="50000"/>
                      <a:alpha val="60000"/>
                    </a:schemeClr>
                  </a:glow>
                </a:effectLst>
                <a:latin typeface="Calibri" pitchFamily="34" charset="0"/>
                <a:cs typeface="Calibri" pitchFamily="34" charset="0"/>
              </a:rPr>
              <a:t>, go to: http</a:t>
            </a:r>
            <a:r>
              <a:rPr lang="en-US" sz="1800" smtClean="0">
                <a:solidFill>
                  <a:schemeClr val="bg1"/>
                </a:solidFill>
                <a:effectLst>
                  <a:glow rad="50800">
                    <a:schemeClr val="tx2">
                      <a:lumMod val="50000"/>
                      <a:alpha val="60000"/>
                    </a:schemeClr>
                  </a:glow>
                </a:effectLst>
                <a:latin typeface="Calibri" pitchFamily="34" charset="0"/>
                <a:cs typeface="Calibri" pitchFamily="34" charset="0"/>
              </a:rPr>
              <a:t>://www.bibleplaces.com/details.htm</a:t>
            </a:r>
            <a:endParaRPr lang="en-US" sz="1800" dirty="0">
              <a:solidFill>
                <a:schemeClr val="bg1"/>
              </a:solidFill>
              <a:effectLst>
                <a:glow rad="50800">
                  <a:schemeClr val="tx2">
                    <a:lumMod val="50000"/>
                    <a:alpha val="60000"/>
                  </a:schemeClr>
                </a:glow>
              </a:effectLst>
              <a:latin typeface="Calibri" pitchFamily="34" charset="0"/>
              <a:cs typeface="Calibri" pitchFamily="34" charset="0"/>
            </a:endParaRPr>
          </a:p>
        </p:txBody>
      </p:sp>
      <p:sp>
        <p:nvSpPr>
          <p:cNvPr id="8" name="TextBox 7"/>
          <p:cNvSpPr txBox="1">
            <a:spLocks noChangeArrowheads="1"/>
          </p:cNvSpPr>
          <p:nvPr/>
        </p:nvSpPr>
        <p:spPr bwMode="auto">
          <a:xfrm>
            <a:off x="381000" y="2263676"/>
            <a:ext cx="2403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Samaria and the Center</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Jerusalem</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Judah and the Dead Sea</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Negev and the Wilderness</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Jordan</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Egypt</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Lebanon</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Eastern and Central Turkey</a:t>
            </a:r>
          </a:p>
          <a:p>
            <a:pPr eaLnBrk="1" hangingPunct="1"/>
            <a:r>
              <a:rPr lang="en-US" sz="1600" dirty="0" smtClean="0">
                <a:solidFill>
                  <a:schemeClr val="bg1"/>
                </a:solidFill>
                <a:effectLst>
                  <a:glow rad="50800">
                    <a:schemeClr val="tx2">
                      <a:lumMod val="50000"/>
                      <a:alpha val="60000"/>
                    </a:schemeClr>
                  </a:glow>
                </a:effectLst>
                <a:latin typeface="Calibri" pitchFamily="34" charset="0"/>
                <a:ea typeface="+mj-ea"/>
                <a:cs typeface="Calibri" pitchFamily="34" charset="0"/>
              </a:rPr>
              <a:t>Western Turkey</a:t>
            </a:r>
          </a:p>
        </p:txBody>
      </p:sp>
      <p:sp>
        <p:nvSpPr>
          <p:cNvPr id="2" name="TextBox 1"/>
          <p:cNvSpPr txBox="1"/>
          <p:nvPr/>
        </p:nvSpPr>
        <p:spPr>
          <a:xfrm>
            <a:off x="2895600" y="2263676"/>
            <a:ext cx="2331664" cy="2554545"/>
          </a:xfrm>
          <a:prstGeom prst="rect">
            <a:avLst/>
          </a:prstGeom>
          <a:noFill/>
        </p:spPr>
        <p:txBody>
          <a:bodyPr wrap="none" rtlCol="0">
            <a:spAutoFit/>
          </a:bodyPr>
          <a:lstStyle/>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Greece</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The Greek Islands</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Cyprus and Crete</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Italy and Malta</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Rome</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Trees, Plants, and Flowers</a:t>
            </a:r>
            <a:b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b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     of the Holy Land</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Cultural Images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
            </a:r>
            <a:b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b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     of </a:t>
            </a:r>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the Holy Land</a:t>
            </a:r>
          </a:p>
          <a:p>
            <a:r>
              <a:rPr lang="en-US" sz="1600" dirty="0" smtClean="0">
                <a:solidFill>
                  <a:schemeClr val="bg1"/>
                </a:solidFill>
                <a:effectLst>
                  <a:glow rad="50800">
                    <a:schemeClr val="tx2">
                      <a:lumMod val="50000"/>
                      <a:alpha val="60000"/>
                    </a:schemeClr>
                  </a:glow>
                </a:effectLst>
                <a:latin typeface="Calibri" pitchFamily="34" charset="0"/>
                <a:cs typeface="Calibri" pitchFamily="34" charset="0"/>
              </a:rPr>
              <a:t>Signs of the Holy Land</a:t>
            </a:r>
          </a:p>
        </p:txBody>
      </p:sp>
      <p:pic>
        <p:nvPicPr>
          <p:cNvPr id="1028" name="Picture 4" descr="E:\0Images\Pictorial Library\Revised edition\Individual Volumes\PLBL-all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36" y="2254092"/>
            <a:ext cx="3730664" cy="276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8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3"/>
          <p:cNvGrpSpPr>
            <a:grpSpLocks noGrp="1" noUngrp="1" noChangeAspect="1"/>
          </p:cNvGrpSpPr>
          <p:nvPr/>
        </p:nvGrpSpPr>
        <p:grpSpPr bwMode="auto">
          <a:xfrm>
            <a:off x="0" y="0"/>
            <a:ext cx="9144000" cy="6529388"/>
            <a:chOff x="685800" y="844550"/>
            <a:chExt cx="7772400" cy="5549900"/>
          </a:xfrm>
        </p:grpSpPr>
        <p:pic>
          <p:nvPicPr>
            <p:cNvPr id="40962" name="Picture 1" descr="Mount Hermon with snow, tb020506136dxo2"/>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40963"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algn="ctr">
                <a:lnSpc>
                  <a:spcPct val="90000"/>
                </a:lnSpc>
              </a:pPr>
              <a:r>
                <a:rPr lang="en-US" sz="2200">
                  <a:cs typeface="Calibri" pitchFamily="34" charset="0"/>
                </a:rPr>
                <a:t>Mount Hermon with snow</a:t>
              </a:r>
            </a:p>
          </p:txBody>
        </p:sp>
      </p:grpSp>
    </p:spTree>
    <p:extLst>
      <p:ext uri="{BB962C8B-B14F-4D97-AF65-F5344CB8AC3E}">
        <p14:creationId xmlns:p14="http://schemas.microsoft.com/office/powerpoint/2010/main" val="71067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3"/>
          <p:cNvGrpSpPr>
            <a:grpSpLocks noGrp="1" noUngrp="1" noChangeAspect="1"/>
          </p:cNvGrpSpPr>
          <p:nvPr/>
        </p:nvGrpSpPr>
        <p:grpSpPr bwMode="auto">
          <a:xfrm>
            <a:off x="0" y="0"/>
            <a:ext cx="9144000" cy="6529388"/>
            <a:chOff x="685800" y="844550"/>
            <a:chExt cx="7772400" cy="5549900"/>
          </a:xfrm>
        </p:grpSpPr>
        <p:pic>
          <p:nvPicPr>
            <p:cNvPr id="60419" name="Picture 1" descr="Caesarea Philippi, tb032905240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60420"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Caesarea Philippi</a:t>
              </a:r>
            </a:p>
          </p:txBody>
        </p:sp>
      </p:grpSp>
    </p:spTree>
    <p:extLst>
      <p:ext uri="{BB962C8B-B14F-4D97-AF65-F5344CB8AC3E}">
        <p14:creationId xmlns:p14="http://schemas.microsoft.com/office/powerpoint/2010/main" val="4117548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3"/>
          <p:cNvGrpSpPr>
            <a:grpSpLocks noGrp="1" noUngrp="1" noChangeAspect="1"/>
          </p:cNvGrpSpPr>
          <p:nvPr/>
        </p:nvGrpSpPr>
        <p:grpSpPr bwMode="auto">
          <a:xfrm>
            <a:off x="0" y="0"/>
            <a:ext cx="9144000" cy="6564313"/>
            <a:chOff x="685800" y="828675"/>
            <a:chExt cx="7772400" cy="5580063"/>
          </a:xfrm>
        </p:grpSpPr>
        <p:pic>
          <p:nvPicPr>
            <p:cNvPr id="43010" name="Picture 1" descr="Dan high place, tb011310469ddd"/>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43011"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Dan high place of Jeroboam</a:t>
              </a:r>
            </a:p>
          </p:txBody>
        </p:sp>
      </p:grpSp>
    </p:spTree>
    <p:extLst>
      <p:ext uri="{BB962C8B-B14F-4D97-AF65-F5344CB8AC3E}">
        <p14:creationId xmlns:p14="http://schemas.microsoft.com/office/powerpoint/2010/main" val="42880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3"/>
          <p:cNvGrpSpPr>
            <a:grpSpLocks noGrp="1" noUngrp="1" noChangeAspect="1"/>
          </p:cNvGrpSpPr>
          <p:nvPr/>
        </p:nvGrpSpPr>
        <p:grpSpPr bwMode="auto">
          <a:xfrm>
            <a:off x="0" y="0"/>
            <a:ext cx="9144000" cy="6564313"/>
            <a:chOff x="685800" y="828675"/>
            <a:chExt cx="7772400" cy="5580063"/>
          </a:xfrm>
        </p:grpSpPr>
        <p:pic>
          <p:nvPicPr>
            <p:cNvPr id="24578" name="Picture 1" descr="Baram synagogue interior, tb032807944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24579"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Baram synagogue interior</a:t>
              </a:r>
            </a:p>
          </p:txBody>
        </p:sp>
      </p:grpSp>
    </p:spTree>
    <p:extLst>
      <p:ext uri="{BB962C8B-B14F-4D97-AF65-F5344CB8AC3E}">
        <p14:creationId xmlns:p14="http://schemas.microsoft.com/office/powerpoint/2010/main" val="216446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p:cNvGrpSpPr>
            <a:grpSpLocks noGrp="1" noUngrp="1" noChangeAspect="1"/>
          </p:cNvGrpSpPr>
          <p:nvPr/>
        </p:nvGrpSpPr>
        <p:grpSpPr bwMode="auto">
          <a:xfrm>
            <a:off x="0" y="0"/>
            <a:ext cx="9144000" cy="6564313"/>
            <a:chOff x="685800" y="828675"/>
            <a:chExt cx="7772400" cy="5580063"/>
          </a:xfrm>
        </p:grpSpPr>
        <p:pic>
          <p:nvPicPr>
            <p:cNvPr id="38914" name="Picture 1" descr="Kedesh Roman temple, tb032807979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38915"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r>
                <a:rPr lang="en-US" sz="2200">
                  <a:cs typeface="Calibri" pitchFamily="34" charset="0"/>
                </a:rPr>
                <a:t>Kedesh Roman temple</a:t>
              </a:r>
            </a:p>
          </p:txBody>
        </p:sp>
      </p:grpSp>
    </p:spTree>
    <p:extLst>
      <p:ext uri="{BB962C8B-B14F-4D97-AF65-F5344CB8AC3E}">
        <p14:creationId xmlns:p14="http://schemas.microsoft.com/office/powerpoint/2010/main" val="297398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3"/>
          <p:cNvGrpSpPr>
            <a:grpSpLocks noGrp="1" noUngrp="1" noChangeAspect="1"/>
          </p:cNvGrpSpPr>
          <p:nvPr/>
        </p:nvGrpSpPr>
        <p:grpSpPr bwMode="auto">
          <a:xfrm>
            <a:off x="0" y="0"/>
            <a:ext cx="9144000" cy="6548438"/>
            <a:chOff x="685800" y="836613"/>
            <a:chExt cx="7772400" cy="5565775"/>
          </a:xfrm>
        </p:grpSpPr>
        <p:pic>
          <p:nvPicPr>
            <p:cNvPr id="32770" name="Picture 1" descr="Hazor upper city aerial from west, tbs112040011"/>
            <p:cNvPicPr>
              <a:picLocks noRot="1" noChangeAspect="1" noMove="1" noResize="1"/>
            </p:cNvPicPr>
            <p:nvPr isPhoto="1"/>
          </p:nvPicPr>
          <p:blipFill>
            <a:blip r:embed="rId3"/>
            <a:srcRect/>
            <a:stretch>
              <a:fillRect/>
            </a:stretch>
          </p:blipFill>
          <p:spPr bwMode="auto">
            <a:xfrm>
              <a:off x="685800" y="836613"/>
              <a:ext cx="7772400" cy="5184775"/>
            </a:xfrm>
            <a:prstGeom prst="rect">
              <a:avLst/>
            </a:prstGeom>
            <a:noFill/>
            <a:ln w="9525">
              <a:noFill/>
              <a:miter lim="800000"/>
              <a:headEnd/>
              <a:tailEnd/>
            </a:ln>
          </p:spPr>
        </p:pic>
        <p:sp>
          <p:nvSpPr>
            <p:cNvPr id="32771" name="Rectangle 2"/>
            <p:cNvSpPr>
              <a:spLocks noChangeArrowheads="1"/>
            </p:cNvSpPr>
            <p:nvPr/>
          </p:nvSpPr>
          <p:spPr bwMode="auto">
            <a:xfrm>
              <a:off x="685800" y="6059488"/>
              <a:ext cx="7772400" cy="342900"/>
            </a:xfrm>
            <a:prstGeom prst="rect">
              <a:avLst/>
            </a:prstGeom>
            <a:noFill/>
            <a:ln w="9525">
              <a:noFill/>
              <a:miter lim="800000"/>
              <a:headEnd/>
              <a:tailEnd/>
            </a:ln>
          </p:spPr>
          <p:txBody>
            <a:bodyPr anchor="ctr"/>
            <a:lstStyle/>
            <a:p>
              <a:pPr algn="ctr"/>
              <a:r>
                <a:rPr lang="en-US" sz="2200">
                  <a:latin typeface="Calibri" pitchFamily="34" charset="0"/>
                </a:rPr>
                <a:t>Hazor upper city aerial from west</a:t>
              </a:r>
            </a:p>
          </p:txBody>
        </p:sp>
      </p:grpSp>
    </p:spTree>
    <p:extLst>
      <p:ext uri="{BB962C8B-B14F-4D97-AF65-F5344CB8AC3E}">
        <p14:creationId xmlns:p14="http://schemas.microsoft.com/office/powerpoint/2010/main" val="1171090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 Adds\1 Galilee\122100 Acco\Sr\Acco lighthouse, tb n1221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 2002\01 Galilee\Sea of Galilee-west\sr\Sea level sign with Sea of Galilee.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D:\0Adds 2002\01 Galilee\Capernaum\sr\Capernaum synagogue interior, tb q102702.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3188</Words>
  <Application>Microsoft Office PowerPoint</Application>
  <PresentationFormat>On-screen Show (4:3)</PresentationFormat>
  <Paragraphs>273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Galilee Sampler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sampler is taken from the Pictorial Library of Bible Lands, Revised and Expanded edition, Volume 1: Galilee and the North. </vt:lpstr>
      <vt:lpstr>This sampler is taken from the Pictorial Library of Bible Lands, Revised and Expanded edition, Volume 1: Galilee and the North. Other presentations on this volume include:</vt:lpstr>
      <vt:lpstr>Galilee and the North is volume 1 of the Pictorial Library of Bible Lands, a collection of 17,600 high-resolution images of biblical sites and scenes. Other volumes in the collection include: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Capernaum</dc:title>
  <dc:creator>Todd Bolen</dc:creator>
  <cp:lastModifiedBy>Todd Bolen</cp:lastModifiedBy>
  <cp:revision>22</cp:revision>
  <dcterms:created xsi:type="dcterms:W3CDTF">2012-04-13T17:23:27Z</dcterms:created>
  <dcterms:modified xsi:type="dcterms:W3CDTF">2013-05-19T03:24:25Z</dcterms:modified>
</cp:coreProperties>
</file>